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40"/>
  </p:notesMasterIdLst>
  <p:sldIdLst>
    <p:sldId id="256" r:id="rId2"/>
    <p:sldId id="257" r:id="rId3"/>
    <p:sldId id="305" r:id="rId4"/>
    <p:sldId id="306" r:id="rId5"/>
    <p:sldId id="258" r:id="rId6"/>
    <p:sldId id="308" r:id="rId7"/>
    <p:sldId id="326" r:id="rId8"/>
    <p:sldId id="302" r:id="rId9"/>
    <p:sldId id="319" r:id="rId10"/>
    <p:sldId id="320" r:id="rId11"/>
    <p:sldId id="313" r:id="rId12"/>
    <p:sldId id="322" r:id="rId13"/>
    <p:sldId id="301" r:id="rId14"/>
    <p:sldId id="286" r:id="rId15"/>
    <p:sldId id="298" r:id="rId16"/>
    <p:sldId id="315" r:id="rId17"/>
    <p:sldId id="324" r:id="rId18"/>
    <p:sldId id="318" r:id="rId19"/>
    <p:sldId id="272" r:id="rId20"/>
    <p:sldId id="273" r:id="rId21"/>
    <p:sldId id="328" r:id="rId22"/>
    <p:sldId id="304" r:id="rId23"/>
    <p:sldId id="276" r:id="rId24"/>
    <p:sldId id="277" r:id="rId25"/>
    <p:sldId id="327" r:id="rId26"/>
    <p:sldId id="321" r:id="rId27"/>
    <p:sldId id="316" r:id="rId28"/>
    <p:sldId id="317" r:id="rId29"/>
    <p:sldId id="310" r:id="rId30"/>
    <p:sldId id="323" r:id="rId31"/>
    <p:sldId id="278" r:id="rId32"/>
    <p:sldId id="287" r:id="rId33"/>
    <p:sldId id="288" r:id="rId34"/>
    <p:sldId id="289" r:id="rId35"/>
    <p:sldId id="292" r:id="rId36"/>
    <p:sldId id="329" r:id="rId37"/>
    <p:sldId id="293" r:id="rId38"/>
    <p:sldId id="32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Wen-tau Yih" initials="SWY" lastIdx="1" clrIdx="0">
    <p:extLst>
      <p:ext uri="{19B8F6BF-5375-455C-9EA6-DF929625EA0E}">
        <p15:presenceInfo xmlns="" xmlns:p15="http://schemas.microsoft.com/office/powerpoint/2012/main" userId="f6d35aef351475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3992" autoAdjust="0"/>
  </p:normalViewPr>
  <p:slideViewPr>
    <p:cSldViewPr>
      <p:cViewPr varScale="1">
        <p:scale>
          <a:sx n="47" d="100"/>
          <a:sy n="47" d="100"/>
        </p:scale>
        <p:origin x="-658"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lisa_000\Dropbox\MSR_docs\summary_withProBas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400"/>
            </a:pPr>
            <a:r>
              <a:rPr lang="en-US" sz="2400"/>
              <a:t>Spearman's</a:t>
            </a:r>
            <a:r>
              <a:rPr lang="en-US" sz="2400" baseline="0"/>
              <a:t>  </a:t>
            </a:r>
            <a:r>
              <a:rPr lang="en-US" sz="2400" baseline="0">
                <a:sym typeface="Symbol"/>
              </a:rPr>
              <a:t></a:t>
            </a:r>
            <a:endParaRPr lang="en-US" sz="2400"/>
          </a:p>
        </c:rich>
      </c:tx>
    </c:title>
    <c:plotArea>
      <c:layout/>
      <c:barChart>
        <c:barDir val="col"/>
        <c:grouping val="clustered"/>
        <c:ser>
          <c:idx val="0"/>
          <c:order val="0"/>
          <c:spPr>
            <a:solidFill>
              <a:schemeClr val="accent2">
                <a:lumMod val="50000"/>
              </a:schemeClr>
            </a:solidFill>
          </c:spPr>
          <c:cat>
            <c:strRef>
              <c:f>Spearman!$B$1:$F$1</c:f>
              <c:strCache>
                <c:ptCount val="5"/>
                <c:pt idx="0">
                  <c:v>Random</c:v>
                </c:pt>
                <c:pt idx="1">
                  <c:v>BUAP</c:v>
                </c:pt>
                <c:pt idx="2">
                  <c:v>Duluth</c:v>
                </c:pt>
                <c:pt idx="3">
                  <c:v>UTD-NB</c:v>
                </c:pt>
                <c:pt idx="4">
                  <c:v>Comb</c:v>
                </c:pt>
              </c:strCache>
            </c:strRef>
          </c:cat>
          <c:val>
            <c:numRef>
              <c:f>Spearman!$B$12:$F$12</c:f>
              <c:numCache>
                <c:formatCode>0.000</c:formatCode>
                <c:ptCount val="5"/>
                <c:pt idx="0">
                  <c:v>1.7999999999999999E-2</c:v>
                </c:pt>
                <c:pt idx="1">
                  <c:v>1.4E-2</c:v>
                </c:pt>
                <c:pt idx="2">
                  <c:v>0.05</c:v>
                </c:pt>
                <c:pt idx="3">
                  <c:v>0.22900000000000001</c:v>
                </c:pt>
                <c:pt idx="4">
                  <c:v>0.35410000000000008</c:v>
                </c:pt>
              </c:numCache>
            </c:numRef>
          </c:val>
        </c:ser>
        <c:axId val="93663616"/>
        <c:axId val="93665152"/>
      </c:barChart>
      <c:catAx>
        <c:axId val="93663616"/>
        <c:scaling>
          <c:orientation val="minMax"/>
        </c:scaling>
        <c:axPos val="b"/>
        <c:numFmt formatCode="General" sourceLinked="0"/>
        <c:majorTickMark val="none"/>
        <c:tickLblPos val="nextTo"/>
        <c:txPr>
          <a:bodyPr/>
          <a:lstStyle/>
          <a:p>
            <a:pPr>
              <a:defRPr sz="2000"/>
            </a:pPr>
            <a:endParaRPr lang="ru-RU"/>
          </a:p>
        </c:txPr>
        <c:crossAx val="93665152"/>
        <c:crosses val="autoZero"/>
        <c:auto val="1"/>
        <c:lblAlgn val="ctr"/>
        <c:lblOffset val="100"/>
      </c:catAx>
      <c:valAx>
        <c:axId val="93665152"/>
        <c:scaling>
          <c:orientation val="minMax"/>
          <c:max val="0.35500000000000032"/>
          <c:min val="0"/>
        </c:scaling>
        <c:axPos val="l"/>
        <c:majorGridlines/>
        <c:numFmt formatCode="0.000" sourceLinked="1"/>
        <c:majorTickMark val="none"/>
        <c:tickLblPos val="nextTo"/>
        <c:txPr>
          <a:bodyPr/>
          <a:lstStyle/>
          <a:p>
            <a:pPr>
              <a:defRPr sz="2000" b="0"/>
            </a:pPr>
            <a:endParaRPr lang="ru-RU"/>
          </a:p>
        </c:txPr>
        <c:crossAx val="93663616"/>
        <c:crosses val="autoZero"/>
        <c:crossBetween val="between"/>
      </c:valAx>
    </c:plotArea>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0.85177</cdr:x>
      <cdr:y>0.91071</cdr:y>
    </cdr:from>
    <cdr:to>
      <cdr:x>0.94768</cdr:x>
      <cdr:y>0.98214</cdr:y>
    </cdr:to>
    <cdr:sp macro="" textlink="">
      <cdr:nvSpPr>
        <cdr:cNvPr id="3" name="Rectangle 2"/>
        <cdr:cNvSpPr/>
      </cdr:nvSpPr>
      <cdr:spPr>
        <a:xfrm xmlns:a="http://schemas.openxmlformats.org/drawingml/2006/main">
          <a:off x="7034336" y="3672408"/>
          <a:ext cx="792088" cy="288032"/>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E32B72-7488-4698-83D7-B06666124301}" type="datetimeFigureOut">
              <a:rPr lang="en-US" smtClean="0"/>
              <a:pPr/>
              <a:t>6/12/2013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885F5-EA8D-443F-A5CA-651905133B3B}" type="slidenum">
              <a:rPr lang="en-US" smtClean="0"/>
              <a:pPr/>
              <a:t>‹#›</a:t>
            </a:fld>
            <a:endParaRPr lang="en-US"/>
          </a:p>
        </p:txBody>
      </p:sp>
    </p:spTree>
    <p:extLst>
      <p:ext uri="{BB962C8B-B14F-4D97-AF65-F5344CB8AC3E}">
        <p14:creationId xmlns="" xmlns:p14="http://schemas.microsoft.com/office/powerpoint/2010/main" val="78095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Presenting everybody </a:t>
            </a:r>
          </a:p>
          <a:p>
            <a:r>
              <a:rPr lang="en-US" dirty="0" smtClean="0"/>
              <a:t>Joint</a:t>
            </a:r>
            <a:r>
              <a:rPr lang="en-US" baseline="0" dirty="0" smtClean="0"/>
              <a:t> work while on the internship at Microsoft Research… </a:t>
            </a: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1</a:t>
            </a:fld>
            <a:endParaRPr lang="en-US"/>
          </a:p>
        </p:txBody>
      </p:sp>
    </p:spTree>
    <p:extLst>
      <p:ext uri="{BB962C8B-B14F-4D97-AF65-F5344CB8AC3E}">
        <p14:creationId xmlns="" xmlns:p14="http://schemas.microsoft.com/office/powerpoint/2010/main" val="1775603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18</a:t>
            </a:fld>
            <a:endParaRPr lang="en-US"/>
          </a:p>
        </p:txBody>
      </p:sp>
    </p:spTree>
    <p:extLst>
      <p:ext uri="{BB962C8B-B14F-4D97-AF65-F5344CB8AC3E}">
        <p14:creationId xmlns="" xmlns:p14="http://schemas.microsoft.com/office/powerpoint/2010/main" val="2736196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r>
              <a:rPr lang="en-US" dirty="0" smtClean="0"/>
              <a:t>AZ:</a:t>
            </a:r>
            <a:r>
              <a:rPr lang="en-US" baseline="0" dirty="0" smtClean="0"/>
              <a:t>  How should we call our system?    How about:  </a:t>
            </a:r>
            <a:r>
              <a:rPr lang="en-US" baseline="0" dirty="0" err="1" smtClean="0"/>
              <a:t>CoHM</a:t>
            </a:r>
            <a:r>
              <a:rPr lang="en-US" baseline="0" dirty="0" smtClean="0"/>
              <a:t> or Co-HM = Combination of Heterogeneous Models? </a:t>
            </a:r>
          </a:p>
          <a:p>
            <a:pPr marL="0" lvl="0" indent="0">
              <a:buFont typeface="+mj-lt"/>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A260ECD-E728-4EAA-AD1D-14EB9C78C7BB}" type="slidenum">
              <a:rPr lang="en-US" smtClean="0"/>
              <a:pPr/>
              <a:t>19</a:t>
            </a:fld>
            <a:endParaRPr lang="en-US"/>
          </a:p>
        </p:txBody>
      </p:sp>
    </p:spTree>
    <p:extLst>
      <p:ext uri="{BB962C8B-B14F-4D97-AF65-F5344CB8AC3E}">
        <p14:creationId xmlns="" xmlns:p14="http://schemas.microsoft.com/office/powerpoint/2010/main" val="616497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AZ:</a:t>
            </a:r>
            <a:r>
              <a:rPr lang="en-US" baseline="0" dirty="0" smtClean="0"/>
              <a:t> Should we do a (very high-level) overview of other methods, what approaches they used? Or is it a waste of time?  </a:t>
            </a: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22</a:t>
            </a:fld>
            <a:endParaRPr lang="en-US"/>
          </a:p>
        </p:txBody>
      </p:sp>
    </p:spTree>
    <p:extLst>
      <p:ext uri="{BB962C8B-B14F-4D97-AF65-F5344CB8AC3E}">
        <p14:creationId xmlns="" xmlns:p14="http://schemas.microsoft.com/office/powerpoint/2010/main" val="1788898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We achieve the</a:t>
            </a:r>
            <a:r>
              <a:rPr lang="en-US" baseline="0" dirty="0" smtClean="0"/>
              <a:t> new state-of-the-art on this task</a:t>
            </a:r>
          </a:p>
          <a:p>
            <a:pPr marL="171450" indent="-171450">
              <a:buFontTx/>
              <a:buChar char="-"/>
            </a:pPr>
            <a:r>
              <a:rPr lang="en-US" baseline="0" dirty="0" smtClean="0"/>
              <a:t>How? (or, how is it different from existing approaches)</a:t>
            </a:r>
          </a:p>
          <a:p>
            <a:pPr marL="628650" lvl="1" indent="-171450">
              <a:buFontTx/>
              <a:buChar char="-"/>
            </a:pPr>
            <a:r>
              <a:rPr lang="en-US" baseline="0" dirty="0" smtClean="0"/>
              <a:t>Features?</a:t>
            </a:r>
          </a:p>
          <a:p>
            <a:pPr marL="628650" lvl="1" indent="-171450">
              <a:buFontTx/>
              <a:buChar char="-"/>
            </a:pPr>
            <a:r>
              <a:rPr lang="en-US" baseline="0" dirty="0" smtClean="0"/>
              <a:t>Different ML settings/models?</a:t>
            </a:r>
          </a:p>
          <a:p>
            <a:pPr marL="171450" lvl="0" indent="-171450">
              <a:buFontTx/>
              <a:buChar char="-"/>
            </a:pPr>
            <a:endParaRPr lang="en-US" baseline="0" dirty="0" smtClean="0"/>
          </a:p>
          <a:p>
            <a:pPr marL="171450" lvl="0" indent="-171450">
              <a:buFontTx/>
              <a:buChar char="-"/>
            </a:pPr>
            <a:r>
              <a:rPr lang="en-US" baseline="0" dirty="0" smtClean="0"/>
              <a:t>Future Work:</a:t>
            </a:r>
          </a:p>
          <a:p>
            <a:pPr marL="628650" lvl="1" indent="-171450">
              <a:buFontTx/>
              <a:buChar char="-"/>
            </a:pPr>
            <a:r>
              <a:rPr lang="en-US" baseline="0" dirty="0" smtClean="0"/>
              <a:t>Directions for further improvement</a:t>
            </a:r>
          </a:p>
          <a:p>
            <a:pPr marL="1085850" lvl="2" indent="-171450">
              <a:buFontTx/>
              <a:buChar char="-"/>
            </a:pPr>
            <a:r>
              <a:rPr lang="en-US" baseline="0" dirty="0" smtClean="0"/>
              <a:t>Current analysis indicates some possible directions</a:t>
            </a:r>
          </a:p>
          <a:p>
            <a:pPr marL="1085850" lvl="2" indent="-171450">
              <a:buFontTx/>
              <a:buChar char="-"/>
            </a:pPr>
            <a:r>
              <a:rPr lang="en-US" baseline="0" dirty="0" smtClean="0"/>
              <a:t>More error analysis</a:t>
            </a:r>
          </a:p>
          <a:p>
            <a:pPr marL="628650" lvl="1" indent="-171450">
              <a:buFontTx/>
              <a:buChar char="-"/>
            </a:pPr>
            <a:r>
              <a:rPr lang="en-US" baseline="0" dirty="0" smtClean="0"/>
              <a:t>Examine the effectiveness of the current model and its application</a:t>
            </a:r>
          </a:p>
          <a:p>
            <a:pPr marL="1085850" lvl="2" indent="-171450">
              <a:buFontTx/>
              <a:buChar char="-"/>
            </a:pPr>
            <a:r>
              <a:rPr lang="en-US" baseline="0" dirty="0" smtClean="0"/>
              <a:t>Is our model good enough?</a:t>
            </a:r>
          </a:p>
          <a:p>
            <a:pPr marL="1085850" lvl="2" indent="-171450">
              <a:buFontTx/>
              <a:buChar char="-"/>
            </a:pPr>
            <a:endParaRPr lang="en-US" baseline="0" dirty="0" smtClean="0"/>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fld id="{0A260ECD-E728-4EAA-AD1D-14EB9C78C7BB}" type="slidenum">
              <a:rPr lang="en-US" smtClean="0"/>
              <a:pPr/>
              <a:t>23</a:t>
            </a:fld>
            <a:endParaRPr lang="en-US"/>
          </a:p>
        </p:txBody>
      </p:sp>
    </p:spTree>
    <p:extLst>
      <p:ext uri="{BB962C8B-B14F-4D97-AF65-F5344CB8AC3E}">
        <p14:creationId xmlns="" xmlns:p14="http://schemas.microsoft.com/office/powerpoint/2010/main" val="2162719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25</a:t>
            </a:fld>
            <a:endParaRPr lang="en-US"/>
          </a:p>
        </p:txBody>
      </p:sp>
    </p:spTree>
    <p:extLst>
      <p:ext uri="{BB962C8B-B14F-4D97-AF65-F5344CB8AC3E}">
        <p14:creationId xmlns="" xmlns:p14="http://schemas.microsoft.com/office/powerpoint/2010/main" val="3056051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AZ:</a:t>
            </a:r>
            <a:r>
              <a:rPr lang="en-US" baseline="0" dirty="0" smtClean="0"/>
              <a:t> Should I keep the </a:t>
            </a:r>
            <a:r>
              <a:rPr lang="en-US" baseline="0" dirty="0" err="1" smtClean="0"/>
              <a:t>resutling</a:t>
            </a:r>
            <a:r>
              <a:rPr lang="en-US" baseline="0" dirty="0" smtClean="0"/>
              <a:t> numbers? </a:t>
            </a: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26</a:t>
            </a:fld>
            <a:endParaRPr lang="en-US"/>
          </a:p>
        </p:txBody>
      </p:sp>
    </p:spTree>
    <p:extLst>
      <p:ext uri="{BB962C8B-B14F-4D97-AF65-F5344CB8AC3E}">
        <p14:creationId xmlns="" xmlns:p14="http://schemas.microsoft.com/office/powerpoint/2010/main" val="584471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A260ECD-E728-4EAA-AD1D-14EB9C78C7BB}" type="slidenum">
              <a:rPr lang="en-US" smtClean="0"/>
              <a:pPr/>
              <a:t>27</a:t>
            </a:fld>
            <a:endParaRPr lang="en-US"/>
          </a:p>
        </p:txBody>
      </p:sp>
    </p:spTree>
    <p:extLst>
      <p:ext uri="{BB962C8B-B14F-4D97-AF65-F5344CB8AC3E}">
        <p14:creationId xmlns="" xmlns:p14="http://schemas.microsoft.com/office/powerpoint/2010/main" val="21142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Two-layer hierarchy</a:t>
            </a:r>
          </a:p>
          <a:p>
            <a:pPr marL="628650" lvl="1" indent="-171450">
              <a:buFontTx/>
              <a:buChar char="-"/>
            </a:pPr>
            <a:r>
              <a:rPr lang="en-US" baseline="0" dirty="0" smtClean="0"/>
              <a:t>10 main categories of word relations</a:t>
            </a:r>
          </a:p>
          <a:p>
            <a:pPr marL="1085850" lvl="2" indent="-171450">
              <a:buFontTx/>
              <a:buChar char="-"/>
            </a:pPr>
            <a:r>
              <a:rPr lang="en-US" baseline="0" dirty="0" smtClean="0"/>
              <a:t>Class-inclusion, part-whole, similarity, contrast, attribute</a:t>
            </a:r>
          </a:p>
          <a:p>
            <a:pPr marL="1085850" lvl="2" indent="-171450">
              <a:buFontTx/>
              <a:buChar char="-"/>
            </a:pPr>
            <a:r>
              <a:rPr lang="en-US" baseline="0" dirty="0" smtClean="0"/>
              <a:t>Non-attribute, case relations, cause-purpose, space-time, reference</a:t>
            </a:r>
          </a:p>
          <a:p>
            <a:pPr marL="628650" lvl="1" indent="-171450">
              <a:buFontTx/>
              <a:buChar char="-"/>
            </a:pPr>
            <a:r>
              <a:rPr lang="en-US" baseline="0" dirty="0" smtClean="0"/>
              <a:t>Each one of them has several more fine-grained subcategories of relations</a:t>
            </a:r>
          </a:p>
          <a:p>
            <a:pPr marL="1085850" lvl="2" indent="-171450">
              <a:buFontTx/>
              <a:buChar char="-"/>
            </a:pPr>
            <a:r>
              <a:rPr lang="en-US" baseline="0" dirty="0" smtClean="0"/>
              <a:t>79 word relations in total</a:t>
            </a:r>
          </a:p>
          <a:p>
            <a:pPr marL="1085850" lvl="2" indent="-171450">
              <a:buFontTx/>
              <a:buChar char="-"/>
            </a:pPr>
            <a:r>
              <a:rPr lang="en-US" baseline="0" dirty="0" smtClean="0"/>
              <a:t>Each group (relation) has 40 word pairs (some are good, some are bad)</a:t>
            </a:r>
            <a:endParaRPr lang="en-US" dirty="0"/>
          </a:p>
        </p:txBody>
      </p:sp>
      <p:sp>
        <p:nvSpPr>
          <p:cNvPr id="4" name="Slide Number Placeholder 3"/>
          <p:cNvSpPr>
            <a:spLocks noGrp="1"/>
          </p:cNvSpPr>
          <p:nvPr>
            <p:ph type="sldNum" sz="quarter" idx="10"/>
          </p:nvPr>
        </p:nvSpPr>
        <p:spPr/>
        <p:txBody>
          <a:bodyPr/>
          <a:lstStyle/>
          <a:p>
            <a:fld id="{0A260ECD-E728-4EAA-AD1D-14EB9C78C7BB}" type="slidenum">
              <a:rPr lang="en-US" smtClean="0"/>
              <a:pPr/>
              <a:t>28</a:t>
            </a:fld>
            <a:endParaRPr lang="en-US"/>
          </a:p>
        </p:txBody>
      </p:sp>
    </p:spTree>
    <p:extLst>
      <p:ext uri="{BB962C8B-B14F-4D97-AF65-F5344CB8AC3E}">
        <p14:creationId xmlns="" xmlns:p14="http://schemas.microsoft.com/office/powerpoint/2010/main" val="4034060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in search, for students and ESL learners,</a:t>
            </a:r>
            <a:r>
              <a:rPr lang="en-US" baseline="0" dirty="0" smtClean="0"/>
              <a:t> semantic parsing</a:t>
            </a:r>
          </a:p>
          <a:p>
            <a:r>
              <a:rPr lang="en-US" baseline="0" dirty="0" smtClean="0"/>
              <a:t>AZ:  I cannot come up with a good example  for semantic parsing…  </a:t>
            </a: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29</a:t>
            </a:fld>
            <a:endParaRPr lang="en-US"/>
          </a:p>
        </p:txBody>
      </p:sp>
    </p:spTree>
    <p:extLst>
      <p:ext uri="{BB962C8B-B14F-4D97-AF65-F5344CB8AC3E}">
        <p14:creationId xmlns="" xmlns:p14="http://schemas.microsoft.com/office/powerpoint/2010/main" val="1916868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36 positive</a:t>
            </a:r>
            <a:r>
              <a:rPr lang="en-US" baseline="0" dirty="0" smtClean="0"/>
              <a:t> examples</a:t>
            </a:r>
          </a:p>
          <a:p>
            <a:pPr marL="628650" lvl="1" indent="-171450">
              <a:buFontTx/>
              <a:buChar char="-"/>
            </a:pPr>
            <a:r>
              <a:rPr lang="en-US" baseline="0" dirty="0" smtClean="0"/>
              <a:t>Word pairs in the same category but not in the question</a:t>
            </a:r>
          </a:p>
          <a:p>
            <a:pPr marL="171450" lvl="0" indent="-171450">
              <a:buFontTx/>
              <a:buChar char="-"/>
            </a:pPr>
            <a:r>
              <a:rPr lang="en-US" baseline="0" dirty="0" smtClean="0"/>
              <a:t>3000 negative examples</a:t>
            </a:r>
          </a:p>
          <a:p>
            <a:pPr marL="628650" lvl="1" indent="-171450">
              <a:buFontTx/>
              <a:buChar char="-"/>
            </a:pPr>
            <a:r>
              <a:rPr lang="en-US" baseline="0" dirty="0" smtClean="0"/>
              <a:t>Word pairs in other categories</a:t>
            </a:r>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0A260ECD-E728-4EAA-AD1D-14EB9C78C7BB}" type="slidenum">
              <a:rPr lang="en-US" smtClean="0"/>
              <a:pPr/>
              <a:t>33</a:t>
            </a:fld>
            <a:endParaRPr lang="en-US"/>
          </a:p>
        </p:txBody>
      </p:sp>
    </p:spTree>
    <p:extLst>
      <p:ext uri="{BB962C8B-B14F-4D97-AF65-F5344CB8AC3E}">
        <p14:creationId xmlns="" xmlns:p14="http://schemas.microsoft.com/office/powerpoint/2010/main" val="848094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Goal</a:t>
            </a:r>
            <a:r>
              <a:rPr lang="en-US" baseline="0" dirty="0" smtClean="0"/>
              <a:t> of my the work</a:t>
            </a:r>
          </a:p>
          <a:p>
            <a:pPr marL="628650" lvl="1" indent="-171450">
              <a:buFontTx/>
              <a:buChar char="-"/>
            </a:pPr>
            <a:r>
              <a:rPr lang="en-US" baseline="0" dirty="0" smtClean="0"/>
              <a:t>Identify the relation between two given words</a:t>
            </a:r>
          </a:p>
          <a:p>
            <a:pPr marL="628650" lvl="1" indent="-171450">
              <a:buFontTx/>
              <a:buChar char="-"/>
            </a:pPr>
            <a:r>
              <a:rPr lang="en-US" baseline="0" dirty="0" smtClean="0"/>
              <a:t>Go beyond simple “semantic similarity or relatedness”</a:t>
            </a:r>
            <a:endParaRPr lang="en-US" dirty="0" smtClean="0"/>
          </a:p>
          <a:p>
            <a:r>
              <a:rPr lang="en-US" dirty="0" smtClean="0"/>
              <a:t>AZ: I added a “retirement : pension” example to illustrate more complicated relations</a:t>
            </a: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2</a:t>
            </a:fld>
            <a:endParaRPr lang="en-US"/>
          </a:p>
        </p:txBody>
      </p:sp>
    </p:spTree>
    <p:extLst>
      <p:ext uri="{BB962C8B-B14F-4D97-AF65-F5344CB8AC3E}">
        <p14:creationId xmlns="" xmlns:p14="http://schemas.microsoft.com/office/powerpoint/2010/main" val="3885716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types</a:t>
            </a:r>
            <a:r>
              <a:rPr lang="en-US" baseline="0" dirty="0" smtClean="0"/>
              <a:t> of features:</a:t>
            </a:r>
          </a:p>
          <a:p>
            <a:pPr marL="228600" indent="-228600">
              <a:buAutoNum type="arabicPeriod"/>
            </a:pPr>
            <a:r>
              <a:rPr lang="en-US" baseline="0" dirty="0" smtClean="0"/>
              <a:t>word-pair scores from existing models</a:t>
            </a:r>
          </a:p>
          <a:p>
            <a:pPr marL="685800" lvl="1" indent="-228600">
              <a:buFont typeface="Arial" pitchFamily="34" charset="0"/>
              <a:buChar char="•"/>
            </a:pPr>
            <a:r>
              <a:rPr lang="en-US" dirty="0" smtClean="0"/>
              <a:t>E.g., Capture</a:t>
            </a:r>
            <a:r>
              <a:rPr lang="en-US" baseline="0" dirty="0" smtClean="0"/>
              <a:t> some specific relations</a:t>
            </a:r>
          </a:p>
          <a:p>
            <a:pPr marL="685800" lvl="1" indent="-228600">
              <a:buFont typeface="Arial" pitchFamily="34" charset="0"/>
              <a:buChar char="•"/>
            </a:pPr>
            <a:r>
              <a:rPr lang="en-US" baseline="0" dirty="0" smtClean="0"/>
              <a:t>Need to verbally explain what they are</a:t>
            </a:r>
          </a:p>
          <a:p>
            <a:pPr marL="685800" lvl="1" indent="-228600">
              <a:buFont typeface="Arial" pitchFamily="34" charset="0"/>
              <a:buChar char="•"/>
            </a:pPr>
            <a:r>
              <a:rPr lang="en-US" baseline="0" dirty="0" err="1" smtClean="0"/>
              <a:t>WordSim</a:t>
            </a:r>
            <a:r>
              <a:rPr lang="en-US" baseline="0" dirty="0" smtClean="0"/>
              <a:t> features?</a:t>
            </a:r>
          </a:p>
          <a:p>
            <a:pPr marL="228600" lvl="0" indent="-228600">
              <a:buFont typeface="+mj-lt"/>
              <a:buAutoNum type="arabicPeriod"/>
            </a:pPr>
            <a:r>
              <a:rPr lang="en-US" baseline="0" dirty="0" smtClean="0"/>
              <a:t>Corpus-based context or pattern features</a:t>
            </a:r>
          </a:p>
          <a:p>
            <a:pPr marL="685800" lvl="1" indent="-228600">
              <a:buFont typeface="Arial" pitchFamily="34" charset="0"/>
              <a:buChar char="•"/>
            </a:pPr>
            <a:r>
              <a:rPr lang="en-US" baseline="0" dirty="0" smtClean="0"/>
              <a:t>Examples</a:t>
            </a:r>
          </a:p>
          <a:p>
            <a:pPr marL="0" lvl="0" indent="0">
              <a:buFont typeface="Arial" pitchFamily="34" charset="0"/>
              <a:buNone/>
            </a:pPr>
            <a:endParaRPr lang="en-US" baseline="0" dirty="0" smtClean="0"/>
          </a:p>
          <a:p>
            <a:pPr marL="0" lvl="0" indent="0">
              <a:buFont typeface="Arial" pitchFamily="34" charset="0"/>
              <a:buNone/>
            </a:pPr>
            <a:r>
              <a:rPr lang="en-US" baseline="0" dirty="0" smtClean="0"/>
              <a:t>Learning algorithm:</a:t>
            </a:r>
          </a:p>
          <a:p>
            <a:pPr marL="0" lvl="0" indent="0">
              <a:buFont typeface="Arial" pitchFamily="34" charset="0"/>
              <a:buNone/>
            </a:pPr>
            <a:r>
              <a:rPr lang="en-US" baseline="0" dirty="0" smtClean="0"/>
              <a:t>- TLC </a:t>
            </a:r>
            <a:r>
              <a:rPr lang="en-US" baseline="0" dirty="0" err="1" smtClean="0"/>
              <a:t>FastRank</a:t>
            </a:r>
            <a:r>
              <a:rPr lang="en-US" baseline="0" dirty="0" smtClean="0"/>
              <a:t> (but heavily regularized, /nl:2, ~20 features used; </a:t>
            </a:r>
            <a:r>
              <a:rPr lang="en-US" baseline="0" dirty="0" err="1" smtClean="0"/>
              <a:t>probabliy</a:t>
            </a:r>
            <a:r>
              <a:rPr lang="en-US" baseline="0" dirty="0" smtClean="0"/>
              <a:t> </a:t>
            </a:r>
            <a:r>
              <a:rPr lang="en-US" baseline="0" dirty="0" err="1" smtClean="0"/>
              <a:t>simialr</a:t>
            </a:r>
            <a:r>
              <a:rPr lang="en-US" baseline="0" dirty="0" smtClean="0"/>
              <a:t> to LR with L1 regularization)</a:t>
            </a:r>
          </a:p>
        </p:txBody>
      </p:sp>
      <p:sp>
        <p:nvSpPr>
          <p:cNvPr id="4" name="Slide Number Placeholder 3"/>
          <p:cNvSpPr>
            <a:spLocks noGrp="1"/>
          </p:cNvSpPr>
          <p:nvPr>
            <p:ph type="sldNum" sz="quarter" idx="10"/>
          </p:nvPr>
        </p:nvSpPr>
        <p:spPr/>
        <p:txBody>
          <a:bodyPr/>
          <a:lstStyle/>
          <a:p>
            <a:fld id="{0A260ECD-E728-4EAA-AD1D-14EB9C78C7BB}" type="slidenum">
              <a:rPr lang="en-US" smtClean="0"/>
              <a:pPr/>
              <a:t>34</a:t>
            </a:fld>
            <a:endParaRPr lang="en-US"/>
          </a:p>
        </p:txBody>
      </p:sp>
    </p:spTree>
    <p:extLst>
      <p:ext uri="{BB962C8B-B14F-4D97-AF65-F5344CB8AC3E}">
        <p14:creationId xmlns="" xmlns:p14="http://schemas.microsoft.com/office/powerpoint/2010/main" val="2460013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we show the changes for Spearman’s rho. The main tendency is very similar for </a:t>
            </a:r>
            <a:r>
              <a:rPr lang="en-US" baseline="0" dirty="0" err="1" smtClean="0"/>
              <a:t>MaxDiff</a:t>
            </a:r>
            <a:r>
              <a:rPr lang="en-US" baseline="0" dirty="0" smtClean="0"/>
              <a:t> Accuracy (not included). </a:t>
            </a:r>
          </a:p>
          <a:p>
            <a:r>
              <a:rPr lang="en-US" dirty="0" smtClean="0"/>
              <a:t>Down Arrows show absence of which feature gave the lowest output. </a:t>
            </a:r>
            <a:r>
              <a:rPr lang="en-US" baseline="0" dirty="0" smtClean="0"/>
              <a:t>It means that not including </a:t>
            </a:r>
            <a:r>
              <a:rPr lang="es-MX" baseline="0" dirty="0" err="1" smtClean="0"/>
              <a:t>this</a:t>
            </a:r>
            <a:r>
              <a:rPr lang="es-MX" baseline="0" dirty="0" smtClean="0"/>
              <a:t> </a:t>
            </a:r>
            <a:r>
              <a:rPr lang="en-US" baseline="0" dirty="0" smtClean="0"/>
              <a:t>feature in the combination might worsen the performance. </a:t>
            </a:r>
          </a:p>
          <a:p>
            <a:pPr marL="171450" indent="-171450">
              <a:buFont typeface="Arial" pitchFamily="34" charset="0"/>
              <a:buChar char="•"/>
            </a:pPr>
            <a:r>
              <a:rPr lang="en-US" baseline="0" dirty="0" smtClean="0"/>
              <a:t>As we can observe, the Directional Similarity Method is the critical component. All differences in performance are statistically significant. </a:t>
            </a:r>
          </a:p>
          <a:p>
            <a:pPr marL="171450" indent="-171450">
              <a:buFont typeface="Arial" pitchFamily="34" charset="0"/>
              <a:buChar char="•"/>
            </a:pPr>
            <a:r>
              <a:rPr lang="en-US" baseline="0" dirty="0" err="1" smtClean="0"/>
              <a:t>IsA</a:t>
            </a:r>
            <a:r>
              <a:rPr lang="en-US" baseline="0" dirty="0" smtClean="0"/>
              <a:t> has an important impact on Class-Inclusion Group.</a:t>
            </a:r>
          </a:p>
          <a:p>
            <a:pPr marL="171450" indent="-171450">
              <a:buFont typeface="Arial" pitchFamily="34" charset="0"/>
              <a:buChar char="•"/>
            </a:pPr>
            <a:r>
              <a:rPr lang="en-US" dirty="0" smtClean="0"/>
              <a:t>Benefits of Attribute and PILSA are unclear. Additionally, the differences</a:t>
            </a:r>
            <a:r>
              <a:rPr lang="en-US" baseline="0" dirty="0" smtClean="0"/>
              <a:t> in performance are not statistically significant. </a:t>
            </a:r>
          </a:p>
          <a:p>
            <a:pPr marL="171450" indent="-171450">
              <a:buFont typeface="Arial" pitchFamily="34" charset="0"/>
              <a:buChar char="•"/>
            </a:pPr>
            <a:r>
              <a:rPr lang="en-US" dirty="0" smtClean="0"/>
              <a:t>Lexical Pattern general model is les critical than Directional</a:t>
            </a:r>
            <a:r>
              <a:rPr lang="en-US" baseline="0" dirty="0" smtClean="0"/>
              <a:t> Similarity.</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Up Arrows show absence of which feature gave a maximum increase</a:t>
            </a:r>
            <a:r>
              <a:rPr lang="en-US" baseline="0" dirty="0" smtClean="0"/>
              <a:t> higher than the output of the Combination of all models.  It happens because some models do not produce useful signals for particular relation groups. This effect can be alleviated when there are enough quality training data.</a:t>
            </a: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36</a:t>
            </a:fld>
            <a:endParaRPr lang="en-US"/>
          </a:p>
        </p:txBody>
      </p:sp>
    </p:spTree>
    <p:extLst>
      <p:ext uri="{BB962C8B-B14F-4D97-AF65-F5344CB8AC3E}">
        <p14:creationId xmlns="" xmlns:p14="http://schemas.microsoft.com/office/powerpoint/2010/main" val="4066552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 xmlns:a14="http://schemas.microsoft.com/office/drawing/2010/main"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Intuition of Degrees of Relational Similarities: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just simple</a:t>
                </a:r>
                <a:r>
                  <a:rPr lang="en-US" baseline="0" dirty="0" smtClean="0"/>
                  <a:t> discrete relation classification, but also the “degree”  (e.g., more formally </a:t>
                </a:r>
                <a:r>
                  <a:rPr lang="en-US" baseline="0" dirty="0" err="1" smtClean="0"/>
                  <a:t>Prob</a:t>
                </a:r>
                <a:r>
                  <a:rPr lang="en-US" baseline="0" dirty="0" smtClean="0"/>
                  <a:t>[(</a:t>
                </a:r>
                <a:r>
                  <a:rPr lang="en-US" baseline="0" dirty="0" err="1" smtClean="0"/>
                  <a:t>whale,mammal</a:t>
                </a:r>
                <a:r>
                  <a:rPr lang="en-US" baseline="0" dirty="0" smtClean="0"/>
                  <a:t>) </a:t>
                </a:r>
                <a14:m>
                  <m:oMath xmlns:m="http://schemas.openxmlformats.org/officeDocument/2006/math">
                    <m:r>
                      <a:rPr lang="en-US" b="0" i="1" baseline="0" smtClean="0">
                        <a:latin typeface="Cambria Math"/>
                      </a:rPr>
                      <m:t>∈</m:t>
                    </m:r>
                  </m:oMath>
                </a14:m>
                <a:r>
                  <a:rPr lang="en-US" baseline="0" dirty="0" smtClean="0"/>
                  <a:t> Is-A]),</a:t>
                </a:r>
                <a:r>
                  <a:rPr lang="ru-RU" baseline="0" dirty="0" smtClean="0"/>
                  <a:t> </a:t>
                </a:r>
                <a:r>
                  <a:rPr lang="en-US" baseline="0" dirty="0" smtClean="0"/>
                  <a:t>continuous real values</a:t>
                </a:r>
              </a:p>
              <a:p>
                <a:endParaRPr lang="en-US" dirty="0"/>
              </a:p>
            </p:txBody>
          </p:sp>
        </mc:Choice>
        <mc:Fallback>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Intuition of Degrees of Relational Similarities: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just simple</a:t>
                </a:r>
                <a:r>
                  <a:rPr lang="en-US" baseline="0" dirty="0" smtClean="0"/>
                  <a:t> discrete relation classification, but also the “degree”  (e.g., more formally </a:t>
                </a:r>
                <a:r>
                  <a:rPr lang="en-US" baseline="0" dirty="0" err="1" smtClean="0"/>
                  <a:t>Prob</a:t>
                </a:r>
                <a:r>
                  <a:rPr lang="en-US" baseline="0" dirty="0" smtClean="0"/>
                  <a:t>[(</a:t>
                </a:r>
                <a:r>
                  <a:rPr lang="en-US" baseline="0" dirty="0" err="1" smtClean="0"/>
                  <a:t>whale,mammal</a:t>
                </a:r>
                <a:r>
                  <a:rPr lang="en-US" baseline="0" dirty="0" smtClean="0"/>
                  <a:t>) </a:t>
                </a:r>
                <a:r>
                  <a:rPr lang="en-US" b="0" i="0" baseline="0" smtClean="0">
                    <a:latin typeface="Cambria Math"/>
                  </a:rPr>
                  <a:t>∈</a:t>
                </a:r>
                <a:r>
                  <a:rPr lang="en-US" baseline="0" dirty="0" smtClean="0"/>
                  <a:t> Is-A]),</a:t>
                </a:r>
                <a:r>
                  <a:rPr lang="ru-RU" baseline="0" dirty="0" smtClean="0"/>
                  <a:t> </a:t>
                </a:r>
                <a:r>
                  <a:rPr lang="en-US" baseline="0" dirty="0" smtClean="0"/>
                  <a:t>continuous real values</a:t>
                </a:r>
              </a:p>
              <a:p>
                <a:endParaRPr lang="en-US" dirty="0"/>
              </a:p>
            </p:txBody>
          </p:sp>
        </mc:Fallback>
      </mc:AlternateContent>
      <p:sp>
        <p:nvSpPr>
          <p:cNvPr id="4" name="Slide Number Placeholder 3"/>
          <p:cNvSpPr>
            <a:spLocks noGrp="1"/>
          </p:cNvSpPr>
          <p:nvPr>
            <p:ph type="sldNum" sz="quarter" idx="10"/>
          </p:nvPr>
        </p:nvSpPr>
        <p:spPr/>
        <p:txBody>
          <a:bodyPr/>
          <a:lstStyle/>
          <a:p>
            <a:fld id="{2D7885F5-EA8D-443F-A5CA-651905133B3B}" type="slidenum">
              <a:rPr lang="en-US" smtClean="0"/>
              <a:pPr/>
              <a:t>5</a:t>
            </a:fld>
            <a:endParaRPr lang="en-US"/>
          </a:p>
        </p:txBody>
      </p:sp>
    </p:spTree>
    <p:extLst>
      <p:ext uri="{BB962C8B-B14F-4D97-AF65-F5344CB8AC3E}">
        <p14:creationId xmlns="" xmlns:p14="http://schemas.microsoft.com/office/powerpoint/2010/main" val="3438166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8</a:t>
            </a:fld>
            <a:endParaRPr lang="en-US"/>
          </a:p>
        </p:txBody>
      </p:sp>
    </p:spTree>
    <p:extLst>
      <p:ext uri="{BB962C8B-B14F-4D97-AF65-F5344CB8AC3E}">
        <p14:creationId xmlns="" xmlns:p14="http://schemas.microsoft.com/office/powerpoint/2010/main" val="178889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AZ:  - Should I give any details on the classifier and</a:t>
            </a:r>
            <a:r>
              <a:rPr lang="en-US" baseline="0" dirty="0" smtClean="0"/>
              <a:t> feature selection?</a:t>
            </a:r>
          </a:p>
        </p:txBody>
      </p:sp>
      <p:sp>
        <p:nvSpPr>
          <p:cNvPr id="4" name="Slide Number Placeholder 3"/>
          <p:cNvSpPr>
            <a:spLocks noGrp="1"/>
          </p:cNvSpPr>
          <p:nvPr>
            <p:ph type="sldNum" sz="quarter" idx="10"/>
          </p:nvPr>
        </p:nvSpPr>
        <p:spPr/>
        <p:txBody>
          <a:bodyPr/>
          <a:lstStyle/>
          <a:p>
            <a:fld id="{2D7885F5-EA8D-443F-A5CA-651905133B3B}" type="slidenum">
              <a:rPr lang="en-US" smtClean="0"/>
              <a:pPr/>
              <a:t>11</a:t>
            </a:fld>
            <a:endParaRPr lang="en-US"/>
          </a:p>
        </p:txBody>
      </p:sp>
    </p:spTree>
    <p:extLst>
      <p:ext uri="{BB962C8B-B14F-4D97-AF65-F5344CB8AC3E}">
        <p14:creationId xmlns="" xmlns:p14="http://schemas.microsoft.com/office/powerpoint/2010/main" val="132258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13</a:t>
            </a:fld>
            <a:endParaRPr lang="en-US"/>
          </a:p>
        </p:txBody>
      </p:sp>
    </p:spTree>
    <p:extLst>
      <p:ext uri="{BB962C8B-B14F-4D97-AF65-F5344CB8AC3E}">
        <p14:creationId xmlns="" xmlns:p14="http://schemas.microsoft.com/office/powerpoint/2010/main" val="3936139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14</a:t>
            </a:fld>
            <a:endParaRPr lang="en-US"/>
          </a:p>
        </p:txBody>
      </p:sp>
    </p:spTree>
    <p:extLst>
      <p:ext uri="{BB962C8B-B14F-4D97-AF65-F5344CB8AC3E}">
        <p14:creationId xmlns="" xmlns:p14="http://schemas.microsoft.com/office/powerpoint/2010/main" val="3373427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AZ:</a:t>
            </a:r>
            <a:r>
              <a:rPr lang="en-US" baseline="0" dirty="0" smtClean="0"/>
              <a:t> Should we do a (very high-level) overview of other methods, what approaches they used? Or is it a waste of time?  </a:t>
            </a:r>
            <a:endParaRPr lang="en-US" dirty="0"/>
          </a:p>
        </p:txBody>
      </p:sp>
      <p:sp>
        <p:nvSpPr>
          <p:cNvPr id="4" name="Slide Number Placeholder 3"/>
          <p:cNvSpPr>
            <a:spLocks noGrp="1"/>
          </p:cNvSpPr>
          <p:nvPr>
            <p:ph type="sldNum" sz="quarter" idx="10"/>
          </p:nvPr>
        </p:nvSpPr>
        <p:spPr/>
        <p:txBody>
          <a:bodyPr/>
          <a:lstStyle/>
          <a:p>
            <a:fld id="{2D7885F5-EA8D-443F-A5CA-651905133B3B}" type="slidenum">
              <a:rPr lang="en-US" smtClean="0"/>
              <a:pPr/>
              <a:t>15</a:t>
            </a:fld>
            <a:endParaRPr lang="en-US"/>
          </a:p>
        </p:txBody>
      </p:sp>
    </p:spTree>
    <p:extLst>
      <p:ext uri="{BB962C8B-B14F-4D97-AF65-F5344CB8AC3E}">
        <p14:creationId xmlns="" xmlns:p14="http://schemas.microsoft.com/office/powerpoint/2010/main" val="1788898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A260ECD-E728-4EAA-AD1D-14EB9C78C7BB}" type="slidenum">
              <a:rPr lang="en-US" smtClean="0"/>
              <a:pPr/>
              <a:t>16</a:t>
            </a:fld>
            <a:endParaRPr lang="en-US"/>
          </a:p>
        </p:txBody>
      </p:sp>
    </p:spTree>
    <p:extLst>
      <p:ext uri="{BB962C8B-B14F-4D97-AF65-F5344CB8AC3E}">
        <p14:creationId xmlns="" xmlns:p14="http://schemas.microsoft.com/office/powerpoint/2010/main" val="21142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C75988F-778A-4DF6-8959-C457FC709893}" type="datetime1">
              <a:rPr lang="en-US" smtClean="0"/>
              <a:pPr/>
              <a:t>6/12/2013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46E3917-45BD-46AC-BB4A-F2ABE3C824C7}"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2C6384-FF1C-4E67-8093-71B3A7248767}" type="datetime1">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E3917-45BD-46AC-BB4A-F2ABE3C824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EDD1A-7A4D-4959-BC1F-689AFB27E147}" type="datetime1">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E3917-45BD-46AC-BB4A-F2ABE3C824C7}"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C2CEFD-FB99-4B78-B80B-097239F6AC49}" type="datetime1">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E3917-45BD-46AC-BB4A-F2ABE3C824C7}"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A5D7AC2-EA46-4184-BE80-8C5C34EDE51F}" type="datetime1">
              <a:rPr lang="en-US" smtClean="0"/>
              <a:pPr/>
              <a:t>6/12/2013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46E3917-45BD-46AC-BB4A-F2ABE3C824C7}"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18E5F7B-A5C3-4823-9BD9-75B049306D68}" type="datetime1">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E3917-45BD-46AC-BB4A-F2ABE3C824C7}"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119F514-8BAB-48DD-AB83-E5900F52FF25}" type="datetime1">
              <a:rPr lang="en-US" smtClean="0"/>
              <a:pPr/>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6E3917-45BD-46AC-BB4A-F2ABE3C824C7}"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4E3117-1434-434D-99AF-FEF9AC3C2D5C}" type="datetime1">
              <a:rPr lang="en-US" smtClean="0"/>
              <a:pPr/>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6E3917-45BD-46AC-BB4A-F2ABE3C824C7}"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555CE-4E72-44C1-99A0-B7637EFE3DA0}" type="datetime1">
              <a:rPr lang="en-US" smtClean="0"/>
              <a:pPr/>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6E3917-45BD-46AC-BB4A-F2ABE3C824C7}"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24BF84-9DFA-4B34-96AC-49535F4A7D31}" type="datetime1">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E3917-45BD-46AC-BB4A-F2ABE3C824C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E7DA15-B484-4A81-9EA8-EADA2B8B2C11}" type="datetime1">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E3917-45BD-46AC-BB4A-F2ABE3C824C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32E2EE8-2A72-4754-BCEA-7D7BE139AE79}" type="datetime1">
              <a:rPr lang="en-US" smtClean="0"/>
              <a:pPr/>
              <a:t>6/12/2013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46E3917-45BD-46AC-BB4A-F2ABE3C824C7}"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4" y="1628800"/>
            <a:ext cx="8278688" cy="1670025"/>
          </a:xfrm>
        </p:spPr>
        <p:txBody>
          <a:bodyPr>
            <a:normAutofit fontScale="90000"/>
          </a:bodyPr>
          <a:lstStyle/>
          <a:p>
            <a:pPr algn="ctr"/>
            <a:r>
              <a:rPr lang="en-US" b="1" dirty="0" smtClean="0">
                <a:solidFill>
                  <a:schemeClr val="accent1">
                    <a:lumMod val="75000"/>
                  </a:schemeClr>
                </a:solidFill>
              </a:rPr>
              <a:t>COMBINING </a:t>
            </a:r>
            <a:r>
              <a:rPr lang="en-US" b="1" dirty="0">
                <a:solidFill>
                  <a:schemeClr val="accent1">
                    <a:lumMod val="75000"/>
                  </a:schemeClr>
                </a:solidFill>
              </a:rPr>
              <a:t>HETEROGENEOUS MODELS </a:t>
            </a:r>
            <a:br>
              <a:rPr lang="en-US" b="1" dirty="0">
                <a:solidFill>
                  <a:schemeClr val="accent1">
                    <a:lumMod val="75000"/>
                  </a:schemeClr>
                </a:solidFill>
              </a:rPr>
            </a:br>
            <a:r>
              <a:rPr lang="en-US" b="1" dirty="0">
                <a:solidFill>
                  <a:schemeClr val="accent1">
                    <a:lumMod val="75000"/>
                  </a:schemeClr>
                </a:solidFill>
              </a:rPr>
              <a:t>FOR </a:t>
            </a:r>
            <a:br>
              <a:rPr lang="en-US" b="1" dirty="0">
                <a:solidFill>
                  <a:schemeClr val="accent1">
                    <a:lumMod val="75000"/>
                  </a:schemeClr>
                </a:solidFill>
              </a:rPr>
            </a:br>
            <a:r>
              <a:rPr lang="en-US" b="1" dirty="0">
                <a:solidFill>
                  <a:schemeClr val="accent1">
                    <a:lumMod val="75000"/>
                  </a:schemeClr>
                </a:solidFill>
              </a:rPr>
              <a:t>MEASURING RELATIONAL SIMILARITY</a:t>
            </a:r>
            <a:endParaRPr lang="en-US" sz="3200" b="1" dirty="0">
              <a:solidFill>
                <a:schemeClr val="accent1">
                  <a:lumMod val="75000"/>
                </a:schemeClr>
              </a:solidFill>
            </a:endParaRPr>
          </a:p>
        </p:txBody>
      </p:sp>
      <p:sp>
        <p:nvSpPr>
          <p:cNvPr id="3" name="Subtitle 2"/>
          <p:cNvSpPr>
            <a:spLocks noGrp="1"/>
          </p:cNvSpPr>
          <p:nvPr>
            <p:ph type="subTitle" idx="1"/>
          </p:nvPr>
        </p:nvSpPr>
        <p:spPr/>
        <p:txBody>
          <a:bodyPr/>
          <a:lstStyle/>
          <a:p>
            <a:pPr algn="ctr"/>
            <a:r>
              <a:rPr lang="en-US" smtClean="0"/>
              <a:t>NAACL-HLT </a:t>
            </a:r>
            <a:r>
              <a:rPr lang="en-US" dirty="0" smtClean="0"/>
              <a:t>2013</a:t>
            </a:r>
            <a:endParaRPr lang="en-US" dirty="0"/>
          </a:p>
        </p:txBody>
      </p:sp>
      <p:sp>
        <p:nvSpPr>
          <p:cNvPr id="4" name="TextBox 3"/>
          <p:cNvSpPr txBox="1"/>
          <p:nvPr/>
        </p:nvSpPr>
        <p:spPr>
          <a:xfrm>
            <a:off x="1187624" y="3717032"/>
            <a:ext cx="7056784" cy="1107996"/>
          </a:xfrm>
          <a:prstGeom prst="rect">
            <a:avLst/>
          </a:prstGeom>
          <a:noFill/>
        </p:spPr>
        <p:txBody>
          <a:bodyPr wrap="square" rtlCol="0">
            <a:spAutoFit/>
          </a:bodyPr>
          <a:lstStyle/>
          <a:p>
            <a:pPr>
              <a:spcBef>
                <a:spcPts val="1200"/>
              </a:spcBef>
            </a:pPr>
            <a:r>
              <a:rPr lang="en-US" sz="2000" b="1" dirty="0" smtClean="0">
                <a:solidFill>
                  <a:schemeClr val="tx2">
                    <a:lumMod val="75000"/>
                  </a:schemeClr>
                </a:solidFill>
              </a:rPr>
              <a:t>Alisa </a:t>
            </a:r>
            <a:r>
              <a:rPr lang="en-US" sz="2000" b="1" dirty="0" err="1" smtClean="0">
                <a:solidFill>
                  <a:schemeClr val="tx2">
                    <a:lumMod val="75000"/>
                  </a:schemeClr>
                </a:solidFill>
              </a:rPr>
              <a:t>Zhila</a:t>
            </a:r>
            <a:r>
              <a:rPr lang="en-US" sz="2000" b="1" dirty="0" smtClean="0">
                <a:solidFill>
                  <a:schemeClr val="tx2">
                    <a:lumMod val="75000"/>
                  </a:schemeClr>
                </a:solidFill>
              </a:rPr>
              <a:t>,</a:t>
            </a:r>
            <a:r>
              <a:rPr lang="en-US" sz="2000" dirty="0" smtClean="0">
                <a:solidFill>
                  <a:schemeClr val="tx2">
                    <a:lumMod val="75000"/>
                  </a:schemeClr>
                </a:solidFill>
              </a:rPr>
              <a:t>  </a:t>
            </a:r>
            <a:r>
              <a:rPr lang="en-US" i="1" dirty="0" err="1" smtClean="0">
                <a:solidFill>
                  <a:schemeClr val="tx2">
                    <a:lumMod val="75000"/>
                  </a:schemeClr>
                </a:solidFill>
              </a:rPr>
              <a:t>Instituto</a:t>
            </a:r>
            <a:r>
              <a:rPr lang="en-US" i="1" dirty="0" smtClean="0">
                <a:solidFill>
                  <a:schemeClr val="tx2">
                    <a:lumMod val="75000"/>
                  </a:schemeClr>
                </a:solidFill>
              </a:rPr>
              <a:t> </a:t>
            </a:r>
            <a:r>
              <a:rPr lang="en-US" i="1" dirty="0" err="1" smtClean="0">
                <a:solidFill>
                  <a:schemeClr val="tx2">
                    <a:lumMod val="75000"/>
                  </a:schemeClr>
                </a:solidFill>
              </a:rPr>
              <a:t>Politecnico</a:t>
            </a:r>
            <a:r>
              <a:rPr lang="en-US" i="1" dirty="0" smtClean="0">
                <a:solidFill>
                  <a:schemeClr val="tx2">
                    <a:lumMod val="75000"/>
                  </a:schemeClr>
                </a:solidFill>
              </a:rPr>
              <a:t> </a:t>
            </a:r>
            <a:r>
              <a:rPr lang="en-US" i="1" dirty="0" err="1" smtClean="0">
                <a:solidFill>
                  <a:schemeClr val="tx2">
                    <a:lumMod val="75000"/>
                  </a:schemeClr>
                </a:solidFill>
              </a:rPr>
              <a:t>Nacional</a:t>
            </a:r>
            <a:r>
              <a:rPr lang="en-US" i="1" dirty="0" smtClean="0">
                <a:solidFill>
                  <a:schemeClr val="tx2">
                    <a:lumMod val="75000"/>
                  </a:schemeClr>
                </a:solidFill>
              </a:rPr>
              <a:t>, Mexico</a:t>
            </a:r>
          </a:p>
          <a:p>
            <a:pPr>
              <a:spcBef>
                <a:spcPts val="1200"/>
              </a:spcBef>
            </a:pPr>
            <a:r>
              <a:rPr lang="en-US" dirty="0" smtClean="0">
                <a:solidFill>
                  <a:schemeClr val="tx2">
                    <a:lumMod val="75000"/>
                  </a:schemeClr>
                </a:solidFill>
              </a:rPr>
              <a:t>Scott </a:t>
            </a:r>
            <a:r>
              <a:rPr lang="en-US" dirty="0" err="1" smtClean="0">
                <a:solidFill>
                  <a:schemeClr val="tx2">
                    <a:lumMod val="75000"/>
                  </a:schemeClr>
                </a:solidFill>
              </a:rPr>
              <a:t>Wen</a:t>
            </a:r>
            <a:r>
              <a:rPr lang="en-US" dirty="0" smtClean="0">
                <a:solidFill>
                  <a:schemeClr val="tx2">
                    <a:lumMod val="75000"/>
                  </a:schemeClr>
                </a:solidFill>
              </a:rPr>
              <a:t>-tau </a:t>
            </a:r>
            <a:r>
              <a:rPr lang="en-US" dirty="0" err="1" smtClean="0">
                <a:solidFill>
                  <a:schemeClr val="tx2">
                    <a:lumMod val="75000"/>
                  </a:schemeClr>
                </a:solidFill>
              </a:rPr>
              <a:t>Yih</a:t>
            </a:r>
            <a:r>
              <a:rPr lang="en-US" dirty="0" smtClean="0">
                <a:solidFill>
                  <a:schemeClr val="tx2">
                    <a:lumMod val="75000"/>
                  </a:schemeClr>
                </a:solidFill>
              </a:rPr>
              <a:t>, Chris Meek, Geoffrey Zweig,  </a:t>
            </a:r>
            <a:r>
              <a:rPr lang="en-US" sz="1600" i="1" dirty="0" smtClean="0">
                <a:solidFill>
                  <a:schemeClr val="tx2">
                    <a:lumMod val="75000"/>
                  </a:schemeClr>
                </a:solidFill>
              </a:rPr>
              <a:t>Microsoft Research, Redmond</a:t>
            </a:r>
          </a:p>
          <a:p>
            <a:r>
              <a:rPr lang="en-US" dirty="0" smtClean="0">
                <a:solidFill>
                  <a:schemeClr val="tx2">
                    <a:lumMod val="75000"/>
                  </a:schemeClr>
                </a:solidFill>
              </a:rPr>
              <a:t>Tomas </a:t>
            </a:r>
            <a:r>
              <a:rPr lang="en-US" dirty="0" err="1" smtClean="0">
                <a:solidFill>
                  <a:schemeClr val="tx2">
                    <a:lumMod val="75000"/>
                  </a:schemeClr>
                </a:solidFill>
              </a:rPr>
              <a:t>Mikolov</a:t>
            </a:r>
            <a:r>
              <a:rPr lang="en-US" dirty="0" smtClean="0">
                <a:solidFill>
                  <a:schemeClr val="tx2">
                    <a:lumMod val="75000"/>
                  </a:schemeClr>
                </a:solidFill>
              </a:rPr>
              <a:t>, </a:t>
            </a:r>
            <a:r>
              <a:rPr lang="en-US" sz="1600" i="1" dirty="0" smtClean="0">
                <a:solidFill>
                  <a:schemeClr val="tx2">
                    <a:lumMod val="75000"/>
                  </a:schemeClr>
                </a:solidFill>
              </a:rPr>
              <a:t>BRNO University of Technology, Czech Republic (currently at Google)</a:t>
            </a:r>
            <a:endParaRPr lang="en-US" i="1" dirty="0">
              <a:solidFill>
                <a:schemeClr val="tx2">
                  <a:lumMod val="75000"/>
                </a:schemeClr>
              </a:solidFill>
            </a:endParaRPr>
          </a:p>
        </p:txBody>
      </p:sp>
    </p:spTree>
    <p:extLst>
      <p:ext uri="{BB962C8B-B14F-4D97-AF65-F5344CB8AC3E}">
        <p14:creationId xmlns="" xmlns:p14="http://schemas.microsoft.com/office/powerpoint/2010/main" val="1561637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General Models: </a:t>
            </a:r>
            <a:br>
              <a:rPr lang="en-US" b="1" dirty="0" smtClean="0"/>
            </a:br>
            <a:r>
              <a:rPr lang="en-US" b="1" dirty="0" smtClean="0"/>
              <a:t>Directional Similarity Model 2/2 </a:t>
            </a:r>
            <a:endParaRPr lang="ru-RU"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10</a:t>
            </a:fld>
            <a:endParaRPr lang="en-US"/>
          </a:p>
        </p:txBody>
      </p:sp>
      <p:sp>
        <p:nvSpPr>
          <p:cNvPr id="4" name="Content Placeholder 3"/>
          <p:cNvSpPr>
            <a:spLocks noGrp="1"/>
          </p:cNvSpPr>
          <p:nvPr>
            <p:ph sz="quarter" idx="1"/>
          </p:nvPr>
        </p:nvSpPr>
        <p:spPr/>
        <p:txBody>
          <a:bodyPr/>
          <a:lstStyle/>
          <a:p>
            <a:pPr marL="274320" lvl="1" indent="0">
              <a:buNone/>
            </a:pPr>
            <a:r>
              <a:rPr lang="en-US" sz="2400" b="1" dirty="0" smtClean="0">
                <a:solidFill>
                  <a:schemeClr val="accent1">
                    <a:lumMod val="75000"/>
                  </a:schemeClr>
                </a:solidFill>
              </a:rPr>
              <a:t>Prototype pair:                        </a:t>
            </a:r>
            <a:r>
              <a:rPr lang="en-US" sz="2400" b="1" dirty="0" smtClean="0">
                <a:solidFill>
                  <a:schemeClr val="tx2">
                    <a:lumMod val="50000"/>
                  </a:schemeClr>
                </a:solidFill>
              </a:rPr>
              <a:t>clothing : shirt</a:t>
            </a:r>
            <a:endParaRPr lang="en-US" sz="2400" dirty="0" smtClean="0">
              <a:solidFill>
                <a:schemeClr val="tx2">
                  <a:lumMod val="50000"/>
                </a:schemeClr>
              </a:solidFill>
            </a:endParaRPr>
          </a:p>
          <a:p>
            <a:pPr marL="274320" lvl="1" indent="0">
              <a:buNone/>
            </a:pPr>
            <a:r>
              <a:rPr lang="en-US" sz="2400" b="1" dirty="0" smtClean="0">
                <a:solidFill>
                  <a:schemeClr val="accent1">
                    <a:lumMod val="75000"/>
                  </a:schemeClr>
                </a:solidFill>
              </a:rPr>
              <a:t>Target pair:                              </a:t>
            </a:r>
            <a:r>
              <a:rPr lang="en-US" sz="2400" b="1" dirty="0" smtClean="0">
                <a:solidFill>
                  <a:schemeClr val="tx2">
                    <a:lumMod val="50000"/>
                  </a:schemeClr>
                </a:solidFill>
              </a:rPr>
              <a:t>furniture : desk</a:t>
            </a:r>
          </a:p>
          <a:p>
            <a:pPr marL="273050" lvl="1" indent="-273050">
              <a:spcBef>
                <a:spcPts val="1800"/>
              </a:spcBef>
              <a:buNone/>
            </a:pPr>
            <a:r>
              <a:rPr lang="es-MX" sz="2400" b="1" dirty="0" err="1" smtClean="0"/>
              <a:t>Words</a:t>
            </a:r>
            <a:r>
              <a:rPr lang="es-MX" sz="2400" b="1" dirty="0" smtClean="0"/>
              <a:t> are </a:t>
            </a:r>
            <a:r>
              <a:rPr lang="es-MX" sz="2400" b="1" dirty="0" err="1" smtClean="0"/>
              <a:t>represented</a:t>
            </a:r>
            <a:r>
              <a:rPr lang="es-MX" sz="2400" b="1" dirty="0" smtClean="0"/>
              <a:t> as </a:t>
            </a:r>
            <a:r>
              <a:rPr lang="es-MX" sz="2400" b="1" dirty="0" err="1" smtClean="0"/>
              <a:t>vectors</a:t>
            </a:r>
            <a:r>
              <a:rPr lang="es-MX" sz="2400" b="1" dirty="0" smtClean="0"/>
              <a:t>  in RNNLM</a:t>
            </a:r>
          </a:p>
          <a:p>
            <a:pPr marL="274320" lvl="1" indent="0">
              <a:buNone/>
            </a:pPr>
            <a:endParaRPr lang="ru-RU" dirty="0"/>
          </a:p>
        </p:txBody>
      </p:sp>
      <p:sp>
        <p:nvSpPr>
          <p:cNvPr id="5" name="Oval 4"/>
          <p:cNvSpPr/>
          <p:nvPr/>
        </p:nvSpPr>
        <p:spPr>
          <a:xfrm>
            <a:off x="1619672" y="4221088"/>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Oval 5"/>
          <p:cNvSpPr/>
          <p:nvPr/>
        </p:nvSpPr>
        <p:spPr>
          <a:xfrm>
            <a:off x="2699792" y="299695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Oval 6"/>
          <p:cNvSpPr/>
          <p:nvPr/>
        </p:nvSpPr>
        <p:spPr>
          <a:xfrm>
            <a:off x="3275856" y="5301208"/>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Oval 7"/>
          <p:cNvSpPr/>
          <p:nvPr/>
        </p:nvSpPr>
        <p:spPr>
          <a:xfrm>
            <a:off x="5148064" y="4437112"/>
            <a:ext cx="144016" cy="1440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7544" y="4407495"/>
            <a:ext cx="1656184" cy="461665"/>
          </a:xfrm>
          <a:prstGeom prst="rect">
            <a:avLst/>
          </a:prstGeom>
          <a:noFill/>
        </p:spPr>
        <p:txBody>
          <a:bodyPr wrap="square" rtlCol="0">
            <a:spAutoFit/>
          </a:bodyPr>
          <a:lstStyle/>
          <a:p>
            <a:r>
              <a:rPr lang="en-US" sz="2400" b="1" dirty="0" smtClean="0"/>
              <a:t>clothing</a:t>
            </a:r>
            <a:endParaRPr lang="ru-RU" sz="2400" b="1" dirty="0"/>
          </a:p>
        </p:txBody>
      </p:sp>
      <p:sp>
        <p:nvSpPr>
          <p:cNvPr id="10" name="TextBox 9"/>
          <p:cNvSpPr txBox="1"/>
          <p:nvPr/>
        </p:nvSpPr>
        <p:spPr>
          <a:xfrm>
            <a:off x="2915816" y="2751311"/>
            <a:ext cx="1152128" cy="461665"/>
          </a:xfrm>
          <a:prstGeom prst="rect">
            <a:avLst/>
          </a:prstGeom>
          <a:noFill/>
        </p:spPr>
        <p:txBody>
          <a:bodyPr wrap="square" rtlCol="0">
            <a:spAutoFit/>
          </a:bodyPr>
          <a:lstStyle/>
          <a:p>
            <a:r>
              <a:rPr lang="en-US" sz="2400" b="1" dirty="0" smtClean="0"/>
              <a:t>shirt</a:t>
            </a:r>
            <a:endParaRPr lang="ru-RU" sz="2400" b="1" dirty="0"/>
          </a:p>
        </p:txBody>
      </p:sp>
      <p:sp>
        <p:nvSpPr>
          <p:cNvPr id="11" name="TextBox 10"/>
          <p:cNvSpPr txBox="1"/>
          <p:nvPr/>
        </p:nvSpPr>
        <p:spPr>
          <a:xfrm>
            <a:off x="3419872" y="5229200"/>
            <a:ext cx="1656184" cy="461665"/>
          </a:xfrm>
          <a:prstGeom prst="rect">
            <a:avLst/>
          </a:prstGeom>
          <a:noFill/>
        </p:spPr>
        <p:txBody>
          <a:bodyPr wrap="square" rtlCol="0">
            <a:spAutoFit/>
          </a:bodyPr>
          <a:lstStyle/>
          <a:p>
            <a:r>
              <a:rPr lang="en-US" sz="2400" b="1" dirty="0" smtClean="0">
                <a:solidFill>
                  <a:srgbClr val="0070C0"/>
                </a:solidFill>
              </a:rPr>
              <a:t>furniture</a:t>
            </a:r>
            <a:endParaRPr lang="ru-RU" sz="2400" b="1" dirty="0">
              <a:solidFill>
                <a:srgbClr val="0070C0"/>
              </a:solidFill>
            </a:endParaRPr>
          </a:p>
        </p:txBody>
      </p:sp>
      <p:sp>
        <p:nvSpPr>
          <p:cNvPr id="12" name="TextBox 11"/>
          <p:cNvSpPr txBox="1"/>
          <p:nvPr/>
        </p:nvSpPr>
        <p:spPr>
          <a:xfrm>
            <a:off x="5364088" y="4119463"/>
            <a:ext cx="1656184" cy="461665"/>
          </a:xfrm>
          <a:prstGeom prst="rect">
            <a:avLst/>
          </a:prstGeom>
          <a:noFill/>
        </p:spPr>
        <p:txBody>
          <a:bodyPr wrap="square" rtlCol="0">
            <a:spAutoFit/>
          </a:bodyPr>
          <a:lstStyle/>
          <a:p>
            <a:r>
              <a:rPr lang="en-US" sz="2400" b="1" dirty="0" smtClean="0">
                <a:solidFill>
                  <a:srgbClr val="0070C0"/>
                </a:solidFill>
              </a:rPr>
              <a:t>desk</a:t>
            </a:r>
            <a:endParaRPr lang="ru-RU" sz="2400" b="1" dirty="0">
              <a:solidFill>
                <a:srgbClr val="0070C0"/>
              </a:solidFill>
            </a:endParaRPr>
          </a:p>
        </p:txBody>
      </p:sp>
      <p:cxnSp>
        <p:nvCxnSpPr>
          <p:cNvPr id="14" name="Straight Arrow Connector 13"/>
          <p:cNvCxnSpPr>
            <a:stCxn id="5" idx="7"/>
            <a:endCxn id="6" idx="3"/>
          </p:cNvCxnSpPr>
          <p:nvPr/>
        </p:nvCxnSpPr>
        <p:spPr>
          <a:xfrm flipV="1">
            <a:off x="1742597" y="3119877"/>
            <a:ext cx="978286" cy="112230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p:cNvCxnSpPr>
          <p:nvPr/>
        </p:nvCxnSpPr>
        <p:spPr>
          <a:xfrm flipV="1">
            <a:off x="3296947" y="4509120"/>
            <a:ext cx="1995133" cy="91501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1979712" y="3789040"/>
            <a:ext cx="432048" cy="432048"/>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3" name="TextBox 22"/>
          <p:cNvSpPr txBox="1"/>
          <p:nvPr/>
        </p:nvSpPr>
        <p:spPr>
          <a:xfrm>
            <a:off x="2339752" y="3471391"/>
            <a:ext cx="504056" cy="461665"/>
          </a:xfrm>
          <a:prstGeom prst="rect">
            <a:avLst/>
          </a:prstGeom>
          <a:noFill/>
        </p:spPr>
        <p:txBody>
          <a:bodyPr wrap="square" rtlCol="0">
            <a:spAutoFit/>
          </a:bodyPr>
          <a:lstStyle/>
          <a:p>
            <a:r>
              <a:rPr lang="ru-RU" sz="2400" b="1" dirty="0" smtClean="0">
                <a:sym typeface="Symbol"/>
              </a:rPr>
              <a:t></a:t>
            </a:r>
            <a:endParaRPr lang="ru-RU" sz="2400" b="1" dirty="0"/>
          </a:p>
        </p:txBody>
      </p:sp>
      <p:sp>
        <p:nvSpPr>
          <p:cNvPr id="26" name="TextBox 25"/>
          <p:cNvSpPr txBox="1"/>
          <p:nvPr/>
        </p:nvSpPr>
        <p:spPr>
          <a:xfrm>
            <a:off x="395536" y="5733256"/>
            <a:ext cx="8568952" cy="461665"/>
          </a:xfrm>
          <a:prstGeom prst="rect">
            <a:avLst/>
          </a:prstGeom>
          <a:noFill/>
        </p:spPr>
        <p:txBody>
          <a:bodyPr wrap="square" rtlCol="0">
            <a:spAutoFit/>
          </a:bodyPr>
          <a:lstStyle/>
          <a:p>
            <a:r>
              <a:rPr lang="es-MX" sz="2400" b="1" dirty="0" err="1" smtClean="0">
                <a:solidFill>
                  <a:schemeClr val="tx2"/>
                </a:solidFill>
              </a:rPr>
              <a:t>Relational</a:t>
            </a:r>
            <a:r>
              <a:rPr lang="es-MX" sz="2400" b="1" dirty="0" smtClean="0">
                <a:solidFill>
                  <a:schemeClr val="tx2"/>
                </a:solidFill>
              </a:rPr>
              <a:t> </a:t>
            </a:r>
            <a:r>
              <a:rPr lang="es-MX" sz="2400" b="1" dirty="0" err="1" smtClean="0">
                <a:solidFill>
                  <a:schemeClr val="tx2"/>
                </a:solidFill>
              </a:rPr>
              <a:t>Similarity</a:t>
            </a:r>
            <a:r>
              <a:rPr lang="es-MX" sz="2400" b="1" dirty="0" smtClean="0">
                <a:solidFill>
                  <a:schemeClr val="tx2"/>
                </a:solidFill>
              </a:rPr>
              <a:t> </a:t>
            </a:r>
            <a:r>
              <a:rPr lang="es-MX" sz="2400" b="1" dirty="0" err="1" smtClean="0">
                <a:solidFill>
                  <a:schemeClr val="tx2"/>
                </a:solidFill>
              </a:rPr>
              <a:t>via</a:t>
            </a:r>
            <a:r>
              <a:rPr lang="es-MX" sz="2400" b="1" dirty="0" smtClean="0">
                <a:solidFill>
                  <a:schemeClr val="tx2"/>
                </a:solidFill>
              </a:rPr>
              <a:t> </a:t>
            </a:r>
            <a:r>
              <a:rPr lang="es-MX" sz="2400" b="1" dirty="0" err="1" smtClean="0">
                <a:solidFill>
                  <a:schemeClr val="tx2"/>
                </a:solidFill>
              </a:rPr>
              <a:t>Cosine</a:t>
            </a:r>
            <a:r>
              <a:rPr lang="es-MX" sz="2400" b="1" dirty="0" smtClean="0">
                <a:solidFill>
                  <a:schemeClr val="tx2">
                    <a:lumMod val="75000"/>
                  </a:schemeClr>
                </a:solidFill>
              </a:rPr>
              <a:t> </a:t>
            </a:r>
            <a:r>
              <a:rPr lang="es-MX" sz="2400" b="1" dirty="0" err="1" smtClean="0">
                <a:solidFill>
                  <a:schemeClr val="tx2">
                    <a:lumMod val="75000"/>
                  </a:schemeClr>
                </a:solidFill>
              </a:rPr>
              <a:t>between</a:t>
            </a:r>
            <a:r>
              <a:rPr lang="es-MX" sz="2400" b="1" dirty="0" smtClean="0">
                <a:solidFill>
                  <a:schemeClr val="tx2">
                    <a:lumMod val="75000"/>
                  </a:schemeClr>
                </a:solidFill>
              </a:rPr>
              <a:t> </a:t>
            </a:r>
            <a:r>
              <a:rPr lang="es-MX" sz="2400" b="1" dirty="0" err="1" smtClean="0">
                <a:solidFill>
                  <a:schemeClr val="tx2">
                    <a:lumMod val="75000"/>
                  </a:schemeClr>
                </a:solidFill>
              </a:rPr>
              <a:t>word</a:t>
            </a:r>
            <a:r>
              <a:rPr lang="es-MX" sz="2400" b="1" dirty="0" smtClean="0">
                <a:solidFill>
                  <a:schemeClr val="tx2">
                    <a:lumMod val="75000"/>
                  </a:schemeClr>
                </a:solidFill>
              </a:rPr>
              <a:t> </a:t>
            </a:r>
            <a:r>
              <a:rPr lang="es-MX" sz="2400" b="1" dirty="0" err="1" smtClean="0">
                <a:solidFill>
                  <a:schemeClr val="tx2">
                    <a:lumMod val="75000"/>
                  </a:schemeClr>
                </a:solidFill>
              </a:rPr>
              <a:t>pair</a:t>
            </a:r>
            <a:r>
              <a:rPr lang="es-MX" sz="2400" b="1" dirty="0" smtClean="0">
                <a:solidFill>
                  <a:schemeClr val="tx2">
                    <a:lumMod val="75000"/>
                  </a:schemeClr>
                </a:solidFill>
              </a:rPr>
              <a:t> </a:t>
            </a:r>
            <a:r>
              <a:rPr lang="es-MX" sz="2400" b="1" dirty="0" err="1" smtClean="0">
                <a:solidFill>
                  <a:schemeClr val="tx2">
                    <a:lumMod val="75000"/>
                  </a:schemeClr>
                </a:solidFill>
              </a:rPr>
              <a:t>vectors</a:t>
            </a:r>
            <a:endParaRPr lang="ru-RU" sz="24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6" presetClass="path" presetSubtype="0" accel="50000" decel="50000" fill="hold" nodeType="clickEffect">
                                  <p:stCondLst>
                                    <p:cond delay="0"/>
                                  </p:stCondLst>
                                  <p:childTnLst>
                                    <p:animMotion origin="layout" path="M -2.22222E-6 -4.44444E-6 L -0.17552 -0.15439 " pathEditMode="relative" rAng="0" ptsTypes="AA">
                                      <p:cBhvr>
                                        <p:cTn id="12" dur="2000" fill="hold"/>
                                        <p:tgtEl>
                                          <p:spTgt spid="17"/>
                                        </p:tgtEl>
                                        <p:attrNameLst>
                                          <p:attrName>ppt_x</p:attrName>
                                          <p:attrName>ppt_y</p:attrName>
                                        </p:attrNameLst>
                                      </p:cBhvr>
                                      <p:rCtr x="-88" y="-77"/>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MX" b="1" dirty="0" smtClean="0"/>
              <a:t>General </a:t>
            </a:r>
            <a:r>
              <a:rPr lang="en-US" b="1" dirty="0" smtClean="0"/>
              <a:t>Models:</a:t>
            </a:r>
            <a:br>
              <a:rPr lang="en-US" b="1" dirty="0" smtClean="0"/>
            </a:br>
            <a:r>
              <a:rPr lang="en-US" b="1" dirty="0" smtClean="0"/>
              <a:t>Lexical Pattern Model</a:t>
            </a:r>
            <a:endParaRPr lang="en-US" b="1" dirty="0"/>
          </a:p>
        </p:txBody>
      </p:sp>
      <p:sp>
        <p:nvSpPr>
          <p:cNvPr id="3" name="Content Placeholder 2"/>
          <p:cNvSpPr>
            <a:spLocks noGrp="1"/>
          </p:cNvSpPr>
          <p:nvPr>
            <p:ph sz="quarter" idx="1"/>
          </p:nvPr>
        </p:nvSpPr>
        <p:spPr>
          <a:xfrm>
            <a:off x="457200" y="1219200"/>
            <a:ext cx="8363272" cy="4937760"/>
          </a:xfrm>
        </p:spPr>
        <p:txBody>
          <a:bodyPr>
            <a:normAutofit fontScale="92500" lnSpcReduction="10000"/>
          </a:bodyPr>
          <a:lstStyle/>
          <a:p>
            <a:pPr>
              <a:buNone/>
            </a:pPr>
            <a:r>
              <a:rPr lang="en-US" dirty="0" smtClean="0">
                <a:solidFill>
                  <a:schemeClr val="tx2">
                    <a:lumMod val="50000"/>
                  </a:schemeClr>
                </a:solidFill>
              </a:rPr>
              <a:t>[E.g. Rink and </a:t>
            </a:r>
            <a:r>
              <a:rPr lang="en-US" dirty="0" err="1" smtClean="0">
                <a:solidFill>
                  <a:schemeClr val="tx2">
                    <a:lumMod val="50000"/>
                  </a:schemeClr>
                </a:solidFill>
              </a:rPr>
              <a:t>Harabagiu</a:t>
            </a:r>
            <a:r>
              <a:rPr lang="en-US" dirty="0" smtClean="0">
                <a:solidFill>
                  <a:schemeClr val="tx2">
                    <a:lumMod val="50000"/>
                  </a:schemeClr>
                </a:solidFill>
              </a:rPr>
              <a:t>, 2012]</a:t>
            </a:r>
          </a:p>
          <a:p>
            <a:pPr>
              <a:spcBef>
                <a:spcPts val="1800"/>
              </a:spcBef>
            </a:pPr>
            <a:r>
              <a:rPr lang="en-US" b="1" dirty="0" err="1" smtClean="0">
                <a:solidFill>
                  <a:schemeClr val="tx2"/>
                </a:solidFill>
              </a:rPr>
              <a:t>Extract lexical patterns:</a:t>
            </a:r>
          </a:p>
          <a:p>
            <a:pPr marL="0" indent="636588">
              <a:buNone/>
            </a:pPr>
            <a:r>
              <a:rPr lang="en-US" sz="2300" b="1" dirty="0" smtClean="0">
                <a:solidFill>
                  <a:schemeClr val="tx2">
                    <a:lumMod val="75000"/>
                  </a:schemeClr>
                </a:solidFill>
              </a:rPr>
              <a:t>Word pairs        </a:t>
            </a:r>
            <a:r>
              <a:rPr lang="en-US" sz="2300" dirty="0" smtClean="0"/>
              <a:t>(mammal :  whale),  (library :  books)</a:t>
            </a:r>
          </a:p>
          <a:p>
            <a:pPr marL="0" indent="636588">
              <a:buNone/>
            </a:pPr>
            <a:r>
              <a:rPr lang="en-US" sz="2300" b="1" dirty="0" smtClean="0">
                <a:solidFill>
                  <a:schemeClr val="tx2">
                    <a:lumMod val="75000"/>
                  </a:schemeClr>
                </a:solidFill>
              </a:rPr>
              <a:t>Corpora:  Wikipedia, </a:t>
            </a:r>
            <a:r>
              <a:rPr lang="en-US" sz="2300" b="1" dirty="0" err="1" smtClean="0">
                <a:solidFill>
                  <a:schemeClr val="tx2">
                    <a:lumMod val="75000"/>
                  </a:schemeClr>
                </a:solidFill>
              </a:rPr>
              <a:t>GigaWord</a:t>
            </a:r>
            <a:endParaRPr lang="en-US" sz="2300" b="1" dirty="0" smtClean="0">
              <a:solidFill>
                <a:schemeClr val="tx2">
                  <a:lumMod val="75000"/>
                </a:schemeClr>
              </a:solidFill>
            </a:endParaRPr>
          </a:p>
          <a:p>
            <a:pPr marL="620713" indent="15875">
              <a:buNone/>
            </a:pPr>
            <a:r>
              <a:rPr lang="en-US" sz="2300" b="1" dirty="0" smtClean="0">
                <a:solidFill>
                  <a:schemeClr val="tx2">
                    <a:lumMod val="75000"/>
                  </a:schemeClr>
                </a:solidFill>
              </a:rPr>
              <a:t>Lexical patterns:  word sequences encountered between given words of a word pair  </a:t>
            </a:r>
          </a:p>
          <a:p>
            <a:pPr marL="0" indent="636588">
              <a:buNone/>
            </a:pPr>
            <a:r>
              <a:rPr lang="en-US" sz="2300" b="1" dirty="0" smtClean="0">
                <a:solidFill>
                  <a:schemeClr val="tx2">
                    <a:lumMod val="75000"/>
                  </a:schemeClr>
                </a:solidFill>
              </a:rPr>
              <a:t>“</a:t>
            </a:r>
            <a:r>
              <a:rPr lang="en-US" sz="2300" dirty="0" smtClean="0"/>
              <a:t>mammals</a:t>
            </a:r>
            <a:r>
              <a:rPr lang="en-US" sz="2300" b="1" dirty="0" smtClean="0">
                <a:solidFill>
                  <a:schemeClr val="tx2">
                    <a:lumMod val="75000"/>
                  </a:schemeClr>
                </a:solidFill>
              </a:rPr>
              <a:t> </a:t>
            </a:r>
            <a:r>
              <a:rPr lang="en-US" sz="2300" b="1" dirty="0" smtClean="0">
                <a:solidFill>
                  <a:srgbClr val="0070C0"/>
                </a:solidFill>
              </a:rPr>
              <a:t>such as </a:t>
            </a:r>
            <a:r>
              <a:rPr lang="en-US" sz="2300" dirty="0" smtClean="0">
                <a:solidFill>
                  <a:schemeClr val="tx2">
                    <a:lumMod val="75000"/>
                  </a:schemeClr>
                </a:solidFill>
              </a:rPr>
              <a:t>whales</a:t>
            </a:r>
            <a:r>
              <a:rPr lang="en-US" sz="2300" b="1" dirty="0" smtClean="0">
                <a:solidFill>
                  <a:schemeClr val="tx2">
                    <a:lumMod val="75000"/>
                  </a:schemeClr>
                </a:solidFill>
              </a:rPr>
              <a:t>”, </a:t>
            </a:r>
          </a:p>
          <a:p>
            <a:pPr marL="0" indent="636588">
              <a:buNone/>
            </a:pPr>
            <a:r>
              <a:rPr lang="en-US" sz="2300" b="1" dirty="0" smtClean="0">
                <a:solidFill>
                  <a:schemeClr val="tx2">
                    <a:lumMod val="75000"/>
                  </a:schemeClr>
                </a:solidFill>
              </a:rPr>
              <a:t>“</a:t>
            </a:r>
            <a:r>
              <a:rPr lang="en-US" sz="2300" dirty="0" smtClean="0"/>
              <a:t>library </a:t>
            </a:r>
            <a:r>
              <a:rPr lang="en-US" sz="2300" b="1" dirty="0" smtClean="0">
                <a:solidFill>
                  <a:srgbClr val="0070C0"/>
                </a:solidFill>
              </a:rPr>
              <a:t>comprised of</a:t>
            </a:r>
            <a:r>
              <a:rPr lang="en-US" sz="2300" dirty="0" smtClean="0"/>
              <a:t> books</a:t>
            </a:r>
            <a:r>
              <a:rPr lang="en-US" sz="2300" b="1" dirty="0" smtClean="0">
                <a:solidFill>
                  <a:schemeClr val="tx2">
                    <a:lumMod val="75000"/>
                  </a:schemeClr>
                </a:solidFill>
              </a:rPr>
              <a:t>”</a:t>
            </a:r>
          </a:p>
          <a:p>
            <a:r>
              <a:rPr lang="en-US" b="1" dirty="0" smtClean="0">
                <a:solidFill>
                  <a:schemeClr val="tx2">
                    <a:lumMod val="75000"/>
                  </a:schemeClr>
                </a:solidFill>
              </a:rPr>
              <a:t>Hundreds of thousands of lexical patterns collected</a:t>
            </a:r>
          </a:p>
          <a:p>
            <a:r>
              <a:rPr lang="en-US" b="1" dirty="0" smtClean="0">
                <a:solidFill>
                  <a:schemeClr val="tx2">
                    <a:lumMod val="75000"/>
                  </a:schemeClr>
                </a:solidFill>
              </a:rPr>
              <a:t>Features:  </a:t>
            </a:r>
            <a:r>
              <a:rPr lang="en-US" b="1" dirty="0" smtClean="0"/>
              <a:t>log(pattern occurrence count)</a:t>
            </a:r>
          </a:p>
          <a:p>
            <a:r>
              <a:rPr lang="en-US" b="1" dirty="0" smtClean="0">
                <a:solidFill>
                  <a:schemeClr val="tx2">
                    <a:lumMod val="75000"/>
                  </a:schemeClr>
                </a:solidFill>
              </a:rPr>
              <a:t>Train a log-linear classifier:</a:t>
            </a:r>
          </a:p>
          <a:p>
            <a:pPr lvl="1">
              <a:spcBef>
                <a:spcPts val="600"/>
              </a:spcBef>
            </a:pPr>
            <a:r>
              <a:rPr lang="en-US" b="1" dirty="0" smtClean="0">
                <a:solidFill>
                  <a:schemeClr val="tx2">
                    <a:lumMod val="75000"/>
                  </a:schemeClr>
                </a:solidFill>
              </a:rPr>
              <a:t>Positive and negative examples for a relation</a:t>
            </a:r>
          </a:p>
          <a:p>
            <a:endParaRPr lang="en-US" dirty="0"/>
          </a:p>
        </p:txBody>
      </p:sp>
      <p:sp>
        <p:nvSpPr>
          <p:cNvPr id="5" name="Slide Number Placeholder 4"/>
          <p:cNvSpPr>
            <a:spLocks noGrp="1"/>
          </p:cNvSpPr>
          <p:nvPr>
            <p:ph type="sldNum" sz="quarter" idx="12"/>
          </p:nvPr>
        </p:nvSpPr>
        <p:spPr/>
        <p:txBody>
          <a:bodyPr/>
          <a:lstStyle/>
          <a:p>
            <a:fld id="{546E3917-45BD-46AC-BB4A-F2ABE3C824C7}" type="slidenum">
              <a:rPr lang="en-US" smtClean="0"/>
              <a:pPr/>
              <a:t>11</a:t>
            </a:fld>
            <a:endParaRPr lang="en-US"/>
          </a:p>
        </p:txBody>
      </p:sp>
    </p:spTree>
    <p:extLst>
      <p:ext uri="{BB962C8B-B14F-4D97-AF65-F5344CB8AC3E}">
        <p14:creationId xmlns="" xmlns:p14="http://schemas.microsoft.com/office/powerpoint/2010/main" val="3636583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MX" b="1" dirty="0" err="1" smtClean="0"/>
              <a:t>Relation</a:t>
            </a:r>
            <a:r>
              <a:rPr lang="es-MX" b="1" dirty="0" smtClean="0"/>
              <a:t> </a:t>
            </a:r>
            <a:r>
              <a:rPr lang="es-MX" b="1" dirty="0" err="1" smtClean="0"/>
              <a:t>Specific</a:t>
            </a:r>
            <a:r>
              <a:rPr lang="en-US" b="1" dirty="0" smtClean="0"/>
              <a:t> Models:</a:t>
            </a:r>
            <a:br>
              <a:rPr lang="en-US" b="1" dirty="0" smtClean="0"/>
            </a:br>
            <a:r>
              <a:rPr lang="en-US" b="1" dirty="0" smtClean="0"/>
              <a:t>Knowledge Bases</a:t>
            </a:r>
            <a:endParaRPr lang="ru-RU"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12</a:t>
            </a:fld>
            <a:endParaRPr lang="en-US"/>
          </a:p>
        </p:txBody>
      </p:sp>
      <p:sp>
        <p:nvSpPr>
          <p:cNvPr id="4" name="Content Placeholder 3"/>
          <p:cNvSpPr>
            <a:spLocks noGrp="1"/>
          </p:cNvSpPr>
          <p:nvPr>
            <p:ph sz="quarter" idx="1"/>
          </p:nvPr>
        </p:nvSpPr>
        <p:spPr>
          <a:xfrm>
            <a:off x="457200" y="1219200"/>
            <a:ext cx="8363272" cy="4937760"/>
          </a:xfrm>
        </p:spPr>
        <p:txBody>
          <a:bodyPr/>
          <a:lstStyle/>
          <a:p>
            <a:pPr>
              <a:buNone/>
            </a:pPr>
            <a:r>
              <a:rPr lang="en-US" b="1" dirty="0" smtClean="0">
                <a:solidFill>
                  <a:schemeClr val="tx2">
                    <a:lumMod val="75000"/>
                  </a:schemeClr>
                </a:solidFill>
              </a:rPr>
              <a:t>Relation-specific information from Knowledge Bases</a:t>
            </a:r>
          </a:p>
          <a:p>
            <a:r>
              <a:rPr lang="en-US" b="1" dirty="0" err="1" smtClean="0">
                <a:solidFill>
                  <a:schemeClr val="tx2">
                    <a:lumMod val="75000"/>
                  </a:schemeClr>
                </a:solidFill>
              </a:rPr>
              <a:t>Probase</a:t>
            </a:r>
            <a:r>
              <a:rPr lang="en-US" b="1" dirty="0" smtClean="0">
                <a:solidFill>
                  <a:schemeClr val="tx2">
                    <a:lumMod val="75000"/>
                  </a:schemeClr>
                </a:solidFill>
              </a:rPr>
              <a:t> </a:t>
            </a:r>
            <a:r>
              <a:rPr lang="en-US" sz="2400" dirty="0" smtClean="0">
                <a:solidFill>
                  <a:schemeClr val="tx2">
                    <a:lumMod val="75000"/>
                  </a:schemeClr>
                </a:solidFill>
              </a:rPr>
              <a:t>[Wu et al., 2012]</a:t>
            </a:r>
            <a:endParaRPr lang="en-US" dirty="0" smtClean="0">
              <a:solidFill>
                <a:schemeClr val="tx2">
                  <a:lumMod val="75000"/>
                </a:schemeClr>
              </a:solidFill>
            </a:endParaRPr>
          </a:p>
          <a:p>
            <a:pPr lvl="1"/>
            <a:r>
              <a:rPr lang="en-US" b="1" dirty="0" smtClean="0">
                <a:solidFill>
                  <a:schemeClr val="tx2">
                    <a:lumMod val="75000"/>
                  </a:schemeClr>
                </a:solidFill>
              </a:rPr>
              <a:t>&gt; 2.5M concepts</a:t>
            </a:r>
          </a:p>
          <a:p>
            <a:pPr lvl="1"/>
            <a:r>
              <a:rPr lang="en-US" b="1" dirty="0" smtClean="0">
                <a:solidFill>
                  <a:schemeClr val="tx2">
                    <a:lumMod val="75000"/>
                  </a:schemeClr>
                </a:solidFill>
              </a:rPr>
              <a:t>Relations between large part of the concepts</a:t>
            </a:r>
          </a:p>
          <a:p>
            <a:pPr lvl="1"/>
            <a:r>
              <a:rPr lang="en-US" b="1" dirty="0" smtClean="0">
                <a:solidFill>
                  <a:schemeClr val="tx2">
                    <a:lumMod val="75000"/>
                  </a:schemeClr>
                </a:solidFill>
              </a:rPr>
              <a:t>Numerical Probabilities  for relations</a:t>
            </a:r>
          </a:p>
          <a:p>
            <a:pPr marL="547688" lvl="1" indent="-9525">
              <a:buNone/>
            </a:pPr>
            <a:r>
              <a:rPr lang="en-US" dirty="0" smtClean="0">
                <a:solidFill>
                  <a:schemeClr val="tx2">
                    <a:lumMod val="75000"/>
                  </a:schemeClr>
                </a:solidFill>
              </a:rPr>
              <a:t>For </a:t>
            </a:r>
            <a:r>
              <a:rPr lang="en-US" dirty="0" smtClean="0">
                <a:solidFill>
                  <a:schemeClr val="tx1"/>
                </a:solidFill>
              </a:rPr>
              <a:t>(furniture : desk)</a:t>
            </a:r>
            <a:r>
              <a:rPr lang="en-US" dirty="0" smtClean="0">
                <a:solidFill>
                  <a:srgbClr val="0070C0"/>
                </a:solidFill>
              </a:rPr>
              <a:t> </a:t>
            </a:r>
            <a:r>
              <a:rPr lang="en-US" dirty="0" smtClean="0">
                <a:solidFill>
                  <a:schemeClr val="tx2">
                    <a:lumMod val="75000"/>
                  </a:schemeClr>
                </a:solidFill>
              </a:rPr>
              <a:t>gives </a:t>
            </a:r>
            <a:r>
              <a:rPr lang="en-US" dirty="0" err="1" smtClean="0">
                <a:solidFill>
                  <a:schemeClr val="tx1"/>
                </a:solidFill>
              </a:rPr>
              <a:t>Prob</a:t>
            </a:r>
            <a:r>
              <a:rPr lang="en-US" dirty="0" smtClean="0">
                <a:solidFill>
                  <a:schemeClr val="tx1"/>
                </a:solidFill>
              </a:rPr>
              <a:t>[(furniture : desk) </a:t>
            </a:r>
            <a:r>
              <a:rPr lang="en-US" dirty="0" smtClean="0">
                <a:solidFill>
                  <a:schemeClr val="tx1"/>
                </a:solidFill>
                <a:sym typeface="Symbol"/>
              </a:rPr>
              <a:t> Relation </a:t>
            </a:r>
            <a:r>
              <a:rPr lang="en-US" dirty="0" err="1" smtClean="0">
                <a:solidFill>
                  <a:schemeClr val="tx1"/>
                </a:solidFill>
                <a:sym typeface="Symbol"/>
              </a:rPr>
              <a:t>R</a:t>
            </a:r>
            <a:r>
              <a:rPr lang="en-US" baseline="-25000" dirty="0" err="1" smtClean="0">
                <a:solidFill>
                  <a:schemeClr val="tx1"/>
                </a:solidFill>
                <a:sym typeface="Symbol"/>
              </a:rPr>
              <a:t>j</a:t>
            </a:r>
            <a:r>
              <a:rPr lang="en-US" dirty="0" smtClean="0">
                <a:solidFill>
                  <a:schemeClr val="tx1"/>
                </a:solidFill>
              </a:rPr>
              <a:t>]</a:t>
            </a:r>
          </a:p>
          <a:p>
            <a:pPr marL="273050" indent="-273050">
              <a:spcBef>
                <a:spcPts val="1800"/>
              </a:spcBef>
            </a:pPr>
            <a:r>
              <a:rPr lang="en-US" b="1" dirty="0" smtClean="0">
                <a:solidFill>
                  <a:schemeClr val="tx2">
                    <a:lumMod val="75000"/>
                  </a:schemeClr>
                </a:solidFill>
              </a:rPr>
              <a:t>We considered relations:</a:t>
            </a:r>
          </a:p>
          <a:p>
            <a:pPr marL="547370" lvl="1" indent="-273050"/>
            <a:r>
              <a:rPr lang="en-US" b="1" dirty="0" smtClean="0">
                <a:solidFill>
                  <a:schemeClr val="tx2">
                    <a:lumMod val="75000"/>
                  </a:schemeClr>
                </a:solidFill>
              </a:rPr>
              <a:t>Is-A             </a:t>
            </a:r>
            <a:r>
              <a:rPr lang="en-US" dirty="0" err="1" smtClean="0">
                <a:solidFill>
                  <a:schemeClr val="tx1"/>
                </a:solidFill>
              </a:rPr>
              <a:t>weapon:knife</a:t>
            </a:r>
            <a:r>
              <a:rPr lang="en-US" dirty="0" smtClean="0">
                <a:solidFill>
                  <a:schemeClr val="tx1"/>
                </a:solidFill>
              </a:rPr>
              <a:t>, </a:t>
            </a:r>
            <a:r>
              <a:rPr lang="en-US" dirty="0" err="1" smtClean="0">
                <a:solidFill>
                  <a:schemeClr val="tx1"/>
                </a:solidFill>
              </a:rPr>
              <a:t>medicine:aspirin</a:t>
            </a:r>
            <a:endParaRPr lang="en-US" b="1" dirty="0" smtClean="0">
              <a:solidFill>
                <a:schemeClr val="tx1"/>
              </a:solidFill>
            </a:endParaRPr>
          </a:p>
          <a:p>
            <a:pPr marL="547370" lvl="1" indent="-273050"/>
            <a:r>
              <a:rPr lang="en-US" b="1" dirty="0" smtClean="0">
                <a:solidFill>
                  <a:schemeClr val="tx2">
                    <a:lumMod val="75000"/>
                  </a:schemeClr>
                </a:solidFill>
              </a:rPr>
              <a:t>Attribute    </a:t>
            </a:r>
            <a:r>
              <a:rPr lang="en-US" dirty="0" err="1" smtClean="0">
                <a:solidFill>
                  <a:schemeClr val="tx1"/>
                </a:solidFill>
              </a:rPr>
              <a:t>glass:fragile</a:t>
            </a:r>
            <a:r>
              <a:rPr lang="en-US" dirty="0" smtClean="0">
                <a:solidFill>
                  <a:schemeClr val="tx1"/>
                </a:solidFill>
              </a:rPr>
              <a:t>, </a:t>
            </a:r>
            <a:r>
              <a:rPr lang="en-US" dirty="0" err="1" smtClean="0">
                <a:solidFill>
                  <a:schemeClr val="tx1"/>
                </a:solidFill>
              </a:rPr>
              <a:t>beggar:poor</a:t>
            </a:r>
            <a:r>
              <a:rPr lang="en-US" b="1" dirty="0" smtClean="0">
                <a:solidFill>
                  <a:schemeClr val="tx2">
                    <a:lumMod val="75000"/>
                  </a:schemeClr>
                </a:solidFill>
              </a:rPr>
              <a:t> </a:t>
            </a:r>
            <a:endParaRPr lang="en-US" dirty="0" smtClean="0">
              <a:solidFill>
                <a:schemeClr val="tx2">
                  <a:lumMod val="75000"/>
                </a:schemeClr>
              </a:solidFill>
            </a:endParaRPr>
          </a:p>
          <a:p>
            <a:pPr lvl="1">
              <a:buNone/>
            </a:pPr>
            <a:r>
              <a:rPr lang="en-US" b="1" dirty="0" smtClean="0">
                <a:solidFill>
                  <a:schemeClr val="tx2">
                    <a:lumMod val="75000"/>
                  </a:schemeClr>
                </a:solidFill>
              </a:rPr>
              <a:t> </a:t>
            </a:r>
            <a:endParaRPr lang="ru-RU"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post-2-1120845508.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419872" y="4509120"/>
            <a:ext cx="2091549" cy="2091549"/>
          </a:xfrm>
          <a:prstGeom prst="rect">
            <a:avLst/>
          </a:prstGeom>
        </p:spPr>
      </p:pic>
      <p:sp>
        <p:nvSpPr>
          <p:cNvPr id="2" name="Title 1"/>
          <p:cNvSpPr>
            <a:spLocks noGrp="1"/>
          </p:cNvSpPr>
          <p:nvPr>
            <p:ph type="title"/>
          </p:nvPr>
        </p:nvSpPr>
        <p:spPr/>
        <p:txBody>
          <a:bodyPr>
            <a:normAutofit fontScale="90000"/>
          </a:bodyPr>
          <a:lstStyle/>
          <a:p>
            <a:pPr marL="0" indent="0"/>
            <a:r>
              <a:rPr lang="es-MX" b="1" dirty="0" err="1" smtClean="0"/>
              <a:t>Relation</a:t>
            </a:r>
            <a:r>
              <a:rPr lang="es-MX" b="1" dirty="0" smtClean="0"/>
              <a:t> </a:t>
            </a:r>
            <a:r>
              <a:rPr lang="es-MX" b="1" dirty="0" err="1" smtClean="0"/>
              <a:t>Specific</a:t>
            </a:r>
            <a:r>
              <a:rPr lang="en-US" b="1" dirty="0" smtClean="0"/>
              <a:t> Models:</a:t>
            </a:r>
            <a:br>
              <a:rPr lang="en-US" b="1" dirty="0" smtClean="0"/>
            </a:br>
            <a:r>
              <a:rPr lang="en-US" b="1" dirty="0" smtClean="0"/>
              <a:t>Lexical Semantics Measures</a:t>
            </a:r>
          </a:p>
        </p:txBody>
      </p:sp>
      <p:sp>
        <p:nvSpPr>
          <p:cNvPr id="3" name="Content Placeholder 2"/>
          <p:cNvSpPr>
            <a:spLocks noGrp="1"/>
          </p:cNvSpPr>
          <p:nvPr>
            <p:ph sz="quarter" idx="1"/>
          </p:nvPr>
        </p:nvSpPr>
        <p:spPr/>
        <p:txBody>
          <a:bodyPr>
            <a:normAutofit/>
          </a:bodyPr>
          <a:lstStyle/>
          <a:p>
            <a:r>
              <a:rPr lang="en-US" b="1" dirty="0" smtClean="0">
                <a:solidFill>
                  <a:schemeClr val="tx2">
                    <a:lumMod val="75000"/>
                  </a:schemeClr>
                </a:solidFill>
              </a:rPr>
              <a:t>Polarity-Inducing Latent Semantic Analysis, PILSA </a:t>
            </a:r>
          </a:p>
          <a:p>
            <a:pPr marL="288000" indent="0">
              <a:buNone/>
            </a:pPr>
            <a:r>
              <a:rPr lang="en-US" sz="2400" dirty="0" smtClean="0">
                <a:solidFill>
                  <a:schemeClr val="tx2">
                    <a:lumMod val="75000"/>
                  </a:schemeClr>
                </a:solidFill>
              </a:rPr>
              <a:t>[</a:t>
            </a:r>
            <a:r>
              <a:rPr lang="en-US" sz="2400" dirty="0" err="1" smtClean="0">
                <a:solidFill>
                  <a:schemeClr val="tx2">
                    <a:lumMod val="75000"/>
                  </a:schemeClr>
                </a:solidFill>
              </a:rPr>
              <a:t>Yih</a:t>
            </a:r>
            <a:r>
              <a:rPr lang="en-US" sz="2400" dirty="0" smtClean="0">
                <a:solidFill>
                  <a:schemeClr val="tx2">
                    <a:lumMod val="75000"/>
                  </a:schemeClr>
                </a:solidFill>
              </a:rPr>
              <a:t> et </a:t>
            </a:r>
            <a:r>
              <a:rPr lang="es-MX" sz="2400" dirty="0" smtClean="0">
                <a:solidFill>
                  <a:schemeClr val="tx2">
                    <a:lumMod val="75000"/>
                  </a:schemeClr>
                </a:solidFill>
              </a:rPr>
              <a:t>al. </a:t>
            </a:r>
            <a:r>
              <a:rPr lang="en-US" sz="2400" dirty="0" smtClean="0">
                <a:solidFill>
                  <a:schemeClr val="tx2">
                    <a:lumMod val="75000"/>
                  </a:schemeClr>
                </a:solidFill>
              </a:rPr>
              <a:t>2012]</a:t>
            </a:r>
            <a:endParaRPr lang="en-US" sz="2400" dirty="0">
              <a:solidFill>
                <a:schemeClr val="tx2">
                  <a:lumMod val="75000"/>
                </a:schemeClr>
              </a:solidFill>
            </a:endParaRPr>
          </a:p>
          <a:p>
            <a:pPr lvl="1"/>
            <a:r>
              <a:rPr lang="en-US" b="1" dirty="0" smtClean="0">
                <a:solidFill>
                  <a:schemeClr val="tx2">
                    <a:lumMod val="75000"/>
                  </a:schemeClr>
                </a:solidFill>
              </a:rPr>
              <a:t>Distinguishes between Synonyms and Antonyms</a:t>
            </a:r>
          </a:p>
          <a:p>
            <a:pPr lvl="2"/>
            <a:r>
              <a:rPr lang="en-US" b="1" dirty="0" smtClean="0">
                <a:solidFill>
                  <a:schemeClr val="tx2">
                    <a:lumMod val="75000"/>
                  </a:schemeClr>
                </a:solidFill>
              </a:rPr>
              <a:t>Vector Space model </a:t>
            </a:r>
          </a:p>
          <a:p>
            <a:pPr lvl="2"/>
            <a:r>
              <a:rPr lang="en-US" b="1" dirty="0" smtClean="0">
                <a:solidFill>
                  <a:schemeClr val="tx2">
                    <a:lumMod val="75000"/>
                  </a:schemeClr>
                </a:solidFill>
              </a:rPr>
              <a:t>Words represented as unit vectors </a:t>
            </a:r>
          </a:p>
          <a:p>
            <a:pPr lvl="2"/>
            <a:r>
              <a:rPr lang="en-US" b="1" dirty="0" smtClean="0">
                <a:solidFill>
                  <a:schemeClr val="tx2">
                    <a:lumMod val="75000"/>
                  </a:schemeClr>
                </a:solidFill>
              </a:rPr>
              <a:t>Words with opposite meanings correspond to oppositely directed vectors </a:t>
            </a:r>
          </a:p>
          <a:p>
            <a:pPr lvl="2"/>
            <a:r>
              <a:rPr lang="en-US" b="1" dirty="0" smtClean="0">
                <a:solidFill>
                  <a:schemeClr val="tx2">
                    <a:lumMod val="75000"/>
                  </a:schemeClr>
                </a:solidFill>
              </a:rPr>
              <a:t>Degree of synonymy/</a:t>
            </a:r>
            <a:r>
              <a:rPr lang="en-US" b="1" dirty="0" err="1" smtClean="0">
                <a:solidFill>
                  <a:schemeClr val="tx2">
                    <a:lumMod val="75000"/>
                  </a:schemeClr>
                </a:solidFill>
              </a:rPr>
              <a:t>antonymy</a:t>
            </a:r>
            <a:r>
              <a:rPr lang="en-US" b="1" dirty="0" smtClean="0">
                <a:solidFill>
                  <a:schemeClr val="tx2">
                    <a:lumMod val="75000"/>
                  </a:schemeClr>
                </a:solidFill>
              </a:rPr>
              <a:t> measured as cosine</a:t>
            </a:r>
          </a:p>
          <a:p>
            <a:pPr lvl="1"/>
            <a:endParaRPr lang="en-US" b="1" dirty="0" smtClean="0">
              <a:solidFill>
                <a:schemeClr val="tx2">
                  <a:lumMod val="75000"/>
                </a:schemeClr>
              </a:solidFill>
            </a:endParaRPr>
          </a:p>
        </p:txBody>
      </p:sp>
      <p:sp>
        <p:nvSpPr>
          <p:cNvPr id="4" name="Slide Number Placeholder 3"/>
          <p:cNvSpPr>
            <a:spLocks noGrp="1"/>
          </p:cNvSpPr>
          <p:nvPr>
            <p:ph type="sldNum" sz="quarter" idx="12"/>
          </p:nvPr>
        </p:nvSpPr>
        <p:spPr/>
        <p:txBody>
          <a:bodyPr/>
          <a:lstStyle/>
          <a:p>
            <a:fld id="{546E3917-45BD-46AC-BB4A-F2ABE3C824C7}" type="slidenum">
              <a:rPr lang="en-US" smtClean="0"/>
              <a:pPr/>
              <a:t>13</a:t>
            </a:fld>
            <a:endParaRPr lang="en-US"/>
          </a:p>
        </p:txBody>
      </p:sp>
      <p:sp>
        <p:nvSpPr>
          <p:cNvPr id="28" name="TextBox 5"/>
          <p:cNvSpPr txBox="1"/>
          <p:nvPr/>
        </p:nvSpPr>
        <p:spPr>
          <a:xfrm>
            <a:off x="3102496" y="4581128"/>
            <a:ext cx="749424" cy="461665"/>
          </a:xfrm>
          <a:prstGeom prst="rect">
            <a:avLst/>
          </a:prstGeom>
          <a:noFill/>
        </p:spPr>
        <p:txBody>
          <a:bodyPr wrap="square" rtlCol="0">
            <a:spAutoFit/>
          </a:bodyPr>
          <a:lstStyle/>
          <a:p>
            <a:r>
              <a:rPr lang="en-US" sz="2400" dirty="0" smtClean="0">
                <a:solidFill>
                  <a:srgbClr val="C00000"/>
                </a:solidFill>
                <a:latin typeface="Times New Roman" pitchFamily="18" charset="0"/>
                <a:cs typeface="Times New Roman" pitchFamily="18" charset="0"/>
              </a:rPr>
              <a:t>hot</a:t>
            </a:r>
          </a:p>
        </p:txBody>
      </p:sp>
      <p:sp>
        <p:nvSpPr>
          <p:cNvPr id="27" name="TextBox 26"/>
          <p:cNvSpPr txBox="1"/>
          <p:nvPr/>
        </p:nvSpPr>
        <p:spPr>
          <a:xfrm>
            <a:off x="3789784" y="4263008"/>
            <a:ext cx="1502296" cy="830997"/>
          </a:xfrm>
          <a:prstGeom prst="rect">
            <a:avLst/>
          </a:prstGeom>
          <a:noFill/>
        </p:spPr>
        <p:txBody>
          <a:bodyPr wrap="square" rtlCol="0">
            <a:spAutoFit/>
          </a:bodyPr>
          <a:lstStyle/>
          <a:p>
            <a:r>
              <a:rPr lang="en-US" sz="2400" dirty="0" smtClean="0">
                <a:solidFill>
                  <a:srgbClr val="C00000"/>
                </a:solidFill>
                <a:latin typeface="Times New Roman" pitchFamily="18" charset="0"/>
                <a:cs typeface="Times New Roman" pitchFamily="18" charset="0"/>
              </a:rPr>
              <a:t>burning</a:t>
            </a:r>
          </a:p>
        </p:txBody>
      </p:sp>
      <p:sp>
        <p:nvSpPr>
          <p:cNvPr id="24" name="TextBox 23"/>
          <p:cNvSpPr txBox="1"/>
          <p:nvPr/>
        </p:nvSpPr>
        <p:spPr>
          <a:xfrm>
            <a:off x="5364088" y="5805264"/>
            <a:ext cx="838200" cy="461665"/>
          </a:xfrm>
          <a:prstGeom prst="rect">
            <a:avLst/>
          </a:prstGeom>
          <a:noFill/>
        </p:spPr>
        <p:txBody>
          <a:bodyPr wrap="square" rtlCol="0">
            <a:spAutoFit/>
          </a:bodyPr>
          <a:lstStyle/>
          <a:p>
            <a:r>
              <a:rPr lang="en-US" sz="2400" dirty="0" smtClean="0">
                <a:solidFill>
                  <a:srgbClr val="002060"/>
                </a:solidFill>
                <a:latin typeface="Times New Roman" pitchFamily="18" charset="0"/>
                <a:cs typeface="Times New Roman" pitchFamily="18" charset="0"/>
              </a:rPr>
              <a:t>cold</a:t>
            </a:r>
          </a:p>
        </p:txBody>
      </p:sp>
      <p:sp>
        <p:nvSpPr>
          <p:cNvPr id="23" name="TextBox 22"/>
          <p:cNvSpPr txBox="1"/>
          <p:nvPr/>
        </p:nvSpPr>
        <p:spPr>
          <a:xfrm>
            <a:off x="5004048" y="6279703"/>
            <a:ext cx="1440160" cy="461665"/>
          </a:xfrm>
          <a:prstGeom prst="rect">
            <a:avLst/>
          </a:prstGeom>
          <a:noFill/>
        </p:spPr>
        <p:txBody>
          <a:bodyPr wrap="square" rtlCol="0">
            <a:spAutoFit/>
          </a:bodyPr>
          <a:lstStyle/>
          <a:p>
            <a:r>
              <a:rPr lang="en-US" sz="2400" dirty="0" smtClean="0">
                <a:solidFill>
                  <a:srgbClr val="002060"/>
                </a:solidFill>
                <a:latin typeface="Times New Roman" pitchFamily="18" charset="0"/>
                <a:cs typeface="Times New Roman" pitchFamily="18" charset="0"/>
              </a:rPr>
              <a:t>freezing</a:t>
            </a:r>
            <a:endParaRPr lang="en-US" sz="2000" dirty="0" smtClean="0">
              <a:solidFill>
                <a:srgbClr val="002060"/>
              </a:solidFill>
              <a:latin typeface="Times New Roman" pitchFamily="18" charset="0"/>
              <a:cs typeface="Times New Roman" pitchFamily="18" charset="0"/>
            </a:endParaRPr>
          </a:p>
        </p:txBody>
      </p:sp>
      <p:cxnSp>
        <p:nvCxnSpPr>
          <p:cNvPr id="21" name="Straight Connector 20"/>
          <p:cNvCxnSpPr/>
          <p:nvPr/>
        </p:nvCxnSpPr>
        <p:spPr bwMode="auto">
          <a:xfrm>
            <a:off x="3851920" y="4725144"/>
            <a:ext cx="1152128" cy="1656184"/>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63500" cap="flat" cmpd="sng" algn="ctr">
            <a:solidFill>
              <a:schemeClr val="accent3"/>
            </a:solidFill>
            <a:prstDash val="solid"/>
            <a:round/>
            <a:headEnd type="none" w="med" len="med"/>
            <a:tailEnd type="none" w="med" len="med"/>
          </a:ln>
          <a:effectLst/>
        </p:spPr>
      </p:cxnSp>
      <p:sp>
        <p:nvSpPr>
          <p:cNvPr id="32" name="Oval 31"/>
          <p:cNvSpPr/>
          <p:nvPr/>
        </p:nvSpPr>
        <p:spPr>
          <a:xfrm>
            <a:off x="5148064" y="5949280"/>
            <a:ext cx="216024" cy="14401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Oval 32"/>
          <p:cNvSpPr/>
          <p:nvPr/>
        </p:nvSpPr>
        <p:spPr>
          <a:xfrm>
            <a:off x="3635896" y="4869160"/>
            <a:ext cx="216024" cy="14401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Oval 33"/>
          <p:cNvSpPr/>
          <p:nvPr/>
        </p:nvSpPr>
        <p:spPr>
          <a:xfrm>
            <a:off x="3995936" y="4653136"/>
            <a:ext cx="216024" cy="14401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Oval 34"/>
          <p:cNvSpPr/>
          <p:nvPr/>
        </p:nvSpPr>
        <p:spPr>
          <a:xfrm>
            <a:off x="4644008" y="6309320"/>
            <a:ext cx="216024" cy="14401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465324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Combining Heterogeneous Models</a:t>
            </a:r>
            <a:endParaRPr lang="en-US" b="1" dirty="0"/>
          </a:p>
        </p:txBody>
      </p:sp>
      <p:sp>
        <p:nvSpPr>
          <p:cNvPr id="3" name="Content Placeholder 2"/>
          <p:cNvSpPr>
            <a:spLocks noGrp="1"/>
          </p:cNvSpPr>
          <p:nvPr>
            <p:ph sz="quarter" idx="1"/>
          </p:nvPr>
        </p:nvSpPr>
        <p:spPr/>
        <p:txBody>
          <a:bodyPr>
            <a:noAutofit/>
          </a:bodyPr>
          <a:lstStyle/>
          <a:p>
            <a:r>
              <a:rPr lang="en-US" b="1" dirty="0" smtClean="0">
                <a:solidFill>
                  <a:schemeClr val="tx2">
                    <a:lumMod val="75000"/>
                  </a:schemeClr>
                </a:solidFill>
              </a:rPr>
              <a:t>Learn </a:t>
            </a:r>
            <a:r>
              <a:rPr lang="en-US" dirty="0" smtClean="0">
                <a:solidFill>
                  <a:schemeClr val="tx2">
                    <a:lumMod val="75000"/>
                  </a:schemeClr>
                </a:solidFill>
              </a:rPr>
              <a:t>an optimal linear combination of models </a:t>
            </a:r>
          </a:p>
          <a:p>
            <a:r>
              <a:rPr lang="en-US" b="1" dirty="0" smtClean="0">
                <a:solidFill>
                  <a:schemeClr val="tx2">
                    <a:lumMod val="75000"/>
                  </a:schemeClr>
                </a:solidFill>
              </a:rPr>
              <a:t>Features:  </a:t>
            </a:r>
            <a:r>
              <a:rPr lang="en-US" dirty="0" smtClean="0">
                <a:solidFill>
                  <a:schemeClr val="tx2">
                    <a:lumMod val="75000"/>
                  </a:schemeClr>
                </a:solidFill>
              </a:rPr>
              <a:t>outputs of the models</a:t>
            </a:r>
          </a:p>
          <a:p>
            <a:r>
              <a:rPr lang="en-US" b="1" dirty="0" smtClean="0">
                <a:solidFill>
                  <a:schemeClr val="tx2">
                    <a:lumMod val="75000"/>
                  </a:schemeClr>
                </a:solidFill>
              </a:rPr>
              <a:t>Logistic regression: </a:t>
            </a:r>
          </a:p>
          <a:p>
            <a:pPr marL="457200" indent="0">
              <a:buNone/>
            </a:pPr>
            <a:r>
              <a:rPr lang="en-US" dirty="0" err="1" smtClean="0">
                <a:solidFill>
                  <a:schemeClr val="tx2">
                    <a:lumMod val="75000"/>
                  </a:schemeClr>
                </a:solidFill>
              </a:rPr>
              <a:t>regularizers</a:t>
            </a:r>
            <a:r>
              <a:rPr lang="en-US" dirty="0" smtClean="0">
                <a:solidFill>
                  <a:schemeClr val="tx2">
                    <a:lumMod val="75000"/>
                  </a:schemeClr>
                </a:solidFill>
              </a:rPr>
              <a:t> L1 and L2 selected empirically</a:t>
            </a:r>
          </a:p>
          <a:p>
            <a:r>
              <a:rPr lang="en-US" b="1" dirty="0" smtClean="0">
                <a:solidFill>
                  <a:schemeClr val="tx2">
                    <a:lumMod val="75000"/>
                  </a:schemeClr>
                </a:solidFill>
              </a:rPr>
              <a:t>Learning settings: </a:t>
            </a:r>
          </a:p>
          <a:p>
            <a:pPr marL="441325" lvl="1" indent="0">
              <a:buNone/>
            </a:pPr>
            <a:r>
              <a:rPr lang="en-US" b="1" dirty="0" smtClean="0">
                <a:solidFill>
                  <a:schemeClr val="tx2">
                    <a:lumMod val="75000"/>
                  </a:schemeClr>
                </a:solidFill>
              </a:rPr>
              <a:t>Positive examples:   </a:t>
            </a:r>
          </a:p>
          <a:p>
            <a:pPr marL="441325" lvl="1" indent="0" algn="ctr">
              <a:buNone/>
            </a:pPr>
            <a:r>
              <a:rPr lang="en-US" dirty="0" err="1" smtClean="0">
                <a:solidFill>
                  <a:schemeClr val="tx1"/>
                </a:solidFill>
              </a:rPr>
              <a:t>ornithology:birds</a:t>
            </a:r>
            <a:r>
              <a:rPr lang="en-US" dirty="0" smtClean="0">
                <a:solidFill>
                  <a:schemeClr val="tx1"/>
                </a:solidFill>
              </a:rPr>
              <a:t>, </a:t>
            </a:r>
            <a:r>
              <a:rPr lang="en-US" dirty="0" err="1" smtClean="0">
                <a:solidFill>
                  <a:schemeClr val="tx1"/>
                </a:solidFill>
              </a:rPr>
              <a:t>psychology:mind</a:t>
            </a:r>
            <a:r>
              <a:rPr lang="en-US" dirty="0" smtClean="0">
                <a:solidFill>
                  <a:schemeClr val="tx1"/>
                </a:solidFill>
              </a:rPr>
              <a:t>, </a:t>
            </a:r>
          </a:p>
          <a:p>
            <a:pPr marL="273050" indent="168275" algn="ctr">
              <a:buNone/>
            </a:pPr>
            <a:r>
              <a:rPr lang="en-US" sz="2300" dirty="0" err="1" smtClean="0"/>
              <a:t>astronomy:stars</a:t>
            </a:r>
            <a:r>
              <a:rPr lang="en-US" sz="2300" dirty="0" smtClean="0"/>
              <a:t>, </a:t>
            </a:r>
            <a:r>
              <a:rPr lang="en-US" sz="2300" dirty="0" err="1" smtClean="0"/>
              <a:t>ballistics:projectile</a:t>
            </a:r>
            <a:endParaRPr lang="en-US" sz="2300" dirty="0" smtClean="0"/>
          </a:p>
          <a:p>
            <a:pPr marL="730250" lvl="1" indent="-288925">
              <a:buNone/>
              <a:tabLst>
                <a:tab pos="261938" algn="l"/>
              </a:tabLst>
            </a:pPr>
            <a:r>
              <a:rPr lang="en-US" b="1" dirty="0" smtClean="0">
                <a:solidFill>
                  <a:schemeClr val="tx2">
                    <a:lumMod val="75000"/>
                  </a:schemeClr>
                </a:solidFill>
              </a:rPr>
              <a:t>Negative examples: </a:t>
            </a:r>
          </a:p>
          <a:p>
            <a:pPr marL="441325" lvl="1" indent="0" algn="ctr">
              <a:buNone/>
              <a:tabLst>
                <a:tab pos="261938" algn="l"/>
              </a:tabLst>
            </a:pPr>
            <a:r>
              <a:rPr lang="en-US" dirty="0" err="1" smtClean="0">
                <a:solidFill>
                  <a:schemeClr val="tx1"/>
                </a:solidFill>
              </a:rPr>
              <a:t>school:students</a:t>
            </a:r>
            <a:r>
              <a:rPr lang="en-US" dirty="0" smtClean="0">
                <a:solidFill>
                  <a:schemeClr val="tx1"/>
                </a:solidFill>
              </a:rPr>
              <a:t>,  </a:t>
            </a:r>
            <a:r>
              <a:rPr lang="en-US" dirty="0" err="1" smtClean="0">
                <a:solidFill>
                  <a:schemeClr val="tx1"/>
                </a:solidFill>
              </a:rPr>
              <a:t>furniture:desk</a:t>
            </a:r>
            <a:r>
              <a:rPr lang="en-US" dirty="0" smtClean="0">
                <a:solidFill>
                  <a:schemeClr val="tx1"/>
                </a:solidFill>
              </a:rPr>
              <a:t>, </a:t>
            </a:r>
            <a:r>
              <a:rPr lang="en-US" dirty="0" err="1" smtClean="0">
                <a:solidFill>
                  <a:schemeClr val="tx1"/>
                </a:solidFill>
              </a:rPr>
              <a:t>mammal:primate</a:t>
            </a:r>
            <a:endParaRPr lang="en-US" dirty="0" smtClean="0">
              <a:solidFill>
                <a:schemeClr val="tx1"/>
              </a:solidFill>
            </a:endParaRPr>
          </a:p>
          <a:p>
            <a:pPr marL="441325" lvl="1" indent="0">
              <a:buNone/>
            </a:pPr>
            <a:r>
              <a:rPr lang="en-US" b="1" dirty="0" smtClean="0">
                <a:solidFill>
                  <a:schemeClr val="tx2">
                    <a:lumMod val="75000"/>
                  </a:schemeClr>
                </a:solidFill>
              </a:rPr>
              <a:t>Learns a model for each relation/prototype pair group</a:t>
            </a:r>
            <a:endParaRPr lang="en-US" b="1"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546E3917-45BD-46AC-BB4A-F2ABE3C824C7}" type="slidenum">
              <a:rPr lang="en-US" smtClean="0"/>
              <a:pPr/>
              <a:t>14</a:t>
            </a:fld>
            <a:endParaRPr lang="en-US"/>
          </a:p>
        </p:txBody>
      </p:sp>
    </p:spTree>
    <p:extLst>
      <p:ext uri="{BB962C8B-B14F-4D97-AF65-F5344CB8AC3E}">
        <p14:creationId xmlns="" xmlns:p14="http://schemas.microsoft.com/office/powerpoint/2010/main" val="1119679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b="1" dirty="0" smtClean="0">
                <a:solidFill>
                  <a:schemeClr val="tx2">
                    <a:lumMod val="40000"/>
                    <a:lumOff val="60000"/>
                  </a:schemeClr>
                </a:solidFill>
              </a:rPr>
              <a:t>Introduction</a:t>
            </a:r>
            <a:endParaRPr lang="en-US" dirty="0" smtClean="0">
              <a:solidFill>
                <a:schemeClr val="tx2">
                  <a:lumMod val="40000"/>
                  <a:lumOff val="60000"/>
                </a:schemeClr>
              </a:solidFill>
            </a:endParaRPr>
          </a:p>
          <a:p>
            <a:r>
              <a:rPr lang="en-US" b="1" dirty="0" smtClean="0">
                <a:solidFill>
                  <a:schemeClr val="tx2">
                    <a:lumMod val="40000"/>
                    <a:lumOff val="60000"/>
                  </a:schemeClr>
                </a:solidFill>
              </a:rPr>
              <a:t>Heterogeneous </a:t>
            </a:r>
            <a:r>
              <a:rPr lang="es-MX" b="1" dirty="0" err="1" smtClean="0">
                <a:solidFill>
                  <a:schemeClr val="tx2">
                    <a:lumMod val="40000"/>
                    <a:lumOff val="60000"/>
                  </a:schemeClr>
                </a:solidFill>
              </a:rPr>
              <a:t>Relational</a:t>
            </a:r>
            <a:r>
              <a:rPr lang="ru-RU" b="1" dirty="0" smtClean="0">
                <a:solidFill>
                  <a:schemeClr val="tx2">
                    <a:lumMod val="40000"/>
                    <a:lumOff val="60000"/>
                  </a:schemeClr>
                </a:solidFill>
              </a:rPr>
              <a:t> </a:t>
            </a:r>
            <a:r>
              <a:rPr lang="es-MX" b="1" dirty="0" err="1" smtClean="0">
                <a:solidFill>
                  <a:schemeClr val="tx2">
                    <a:lumMod val="40000"/>
                    <a:lumOff val="60000"/>
                  </a:schemeClr>
                </a:solidFill>
              </a:rPr>
              <a:t>Similarity</a:t>
            </a:r>
            <a:r>
              <a:rPr lang="es-MX" b="1" dirty="0" smtClean="0">
                <a:solidFill>
                  <a:schemeClr val="tx2">
                    <a:lumMod val="40000"/>
                    <a:lumOff val="60000"/>
                  </a:schemeClr>
                </a:solidFill>
              </a:rPr>
              <a:t> </a:t>
            </a:r>
            <a:r>
              <a:rPr lang="en-US" b="1" dirty="0" smtClean="0">
                <a:solidFill>
                  <a:schemeClr val="tx2">
                    <a:lumMod val="40000"/>
                    <a:lumOff val="60000"/>
                  </a:schemeClr>
                </a:solidFill>
              </a:rPr>
              <a:t>Models</a:t>
            </a:r>
          </a:p>
          <a:p>
            <a:r>
              <a:rPr lang="en-US" b="1" dirty="0" smtClean="0"/>
              <a:t>Experiment and Results</a:t>
            </a:r>
          </a:p>
          <a:p>
            <a:pPr lvl="1"/>
            <a:r>
              <a:rPr lang="en-US" b="1" dirty="0" smtClean="0"/>
              <a:t>Task &amp; Dataset</a:t>
            </a:r>
          </a:p>
          <a:p>
            <a:pPr lvl="1"/>
            <a:r>
              <a:rPr lang="en-US" b="1" dirty="0" smtClean="0"/>
              <a:t>Results</a:t>
            </a:r>
          </a:p>
          <a:p>
            <a:pPr lvl="1"/>
            <a:r>
              <a:rPr lang="en-US" b="1" dirty="0" smtClean="0"/>
              <a:t>Analysis of combined models</a:t>
            </a:r>
          </a:p>
          <a:p>
            <a:r>
              <a:rPr lang="en-US" b="1" dirty="0" smtClean="0">
                <a:solidFill>
                  <a:schemeClr val="tx2">
                    <a:lumMod val="40000"/>
                    <a:lumOff val="60000"/>
                  </a:schemeClr>
                </a:solidFill>
              </a:rPr>
              <a:t>Conclusions and Future Work</a:t>
            </a:r>
            <a:endParaRPr lang="en-US" b="1" dirty="0">
              <a:solidFill>
                <a:schemeClr val="tx2">
                  <a:lumMod val="40000"/>
                  <a:lumOff val="60000"/>
                </a:schemeClr>
              </a:solidFill>
            </a:endParaRPr>
          </a:p>
        </p:txBody>
      </p:sp>
      <p:sp>
        <p:nvSpPr>
          <p:cNvPr id="4" name="Slide Number Placeholder 3"/>
          <p:cNvSpPr>
            <a:spLocks noGrp="1"/>
          </p:cNvSpPr>
          <p:nvPr>
            <p:ph type="sldNum" sz="quarter" idx="12"/>
          </p:nvPr>
        </p:nvSpPr>
        <p:spPr/>
        <p:txBody>
          <a:bodyPr/>
          <a:lstStyle/>
          <a:p>
            <a:fld id="{546E3917-45BD-46AC-BB4A-F2ABE3C824C7}" type="slidenum">
              <a:rPr lang="en-US" smtClean="0"/>
              <a:pPr/>
              <a:t>15</a:t>
            </a:fld>
            <a:endParaRPr lang="en-US"/>
          </a:p>
        </p:txBody>
      </p:sp>
    </p:spTree>
    <p:extLst>
      <p:ext uri="{BB962C8B-B14F-4D97-AF65-F5344CB8AC3E}">
        <p14:creationId xmlns="" xmlns:p14="http://schemas.microsoft.com/office/powerpoint/2010/main" val="214685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Task &amp; Dataset 1/2</a:t>
            </a:r>
            <a:endParaRPr lang="en-US" b="1" dirty="0"/>
          </a:p>
        </p:txBody>
      </p:sp>
      <p:sp>
        <p:nvSpPr>
          <p:cNvPr id="3" name="Content Placeholder 2"/>
          <p:cNvSpPr>
            <a:spLocks noGrp="1"/>
          </p:cNvSpPr>
          <p:nvPr>
            <p:ph idx="1"/>
          </p:nvPr>
        </p:nvSpPr>
        <p:spPr>
          <a:xfrm>
            <a:off x="457200" y="1219200"/>
            <a:ext cx="8686800" cy="4937760"/>
          </a:xfrm>
        </p:spPr>
        <p:txBody>
          <a:bodyPr>
            <a:normAutofit fontScale="92500" lnSpcReduction="10000"/>
          </a:bodyPr>
          <a:lstStyle/>
          <a:p>
            <a:pPr>
              <a:buNone/>
            </a:pPr>
            <a:r>
              <a:rPr lang="es-MX" b="1" dirty="0" err="1" smtClean="0">
                <a:solidFill>
                  <a:schemeClr val="accent1">
                    <a:lumMod val="75000"/>
                  </a:schemeClr>
                </a:solidFill>
              </a:rPr>
              <a:t>SemEval</a:t>
            </a:r>
            <a:r>
              <a:rPr lang="es-MX" b="1" dirty="0" smtClean="0">
                <a:solidFill>
                  <a:schemeClr val="accent1">
                    <a:lumMod val="75000"/>
                  </a:schemeClr>
                </a:solidFill>
              </a:rPr>
              <a:t> 2012 </a:t>
            </a:r>
            <a:r>
              <a:rPr lang="es-MX" b="1" dirty="0" err="1" smtClean="0">
                <a:solidFill>
                  <a:schemeClr val="accent1">
                    <a:lumMod val="75000"/>
                  </a:schemeClr>
                </a:solidFill>
              </a:rPr>
              <a:t>Task</a:t>
            </a:r>
            <a:r>
              <a:rPr lang="es-MX" b="1" dirty="0" smtClean="0">
                <a:solidFill>
                  <a:schemeClr val="accent1">
                    <a:lumMod val="75000"/>
                  </a:schemeClr>
                </a:solidFill>
              </a:rPr>
              <a:t> 2: </a:t>
            </a:r>
          </a:p>
          <a:p>
            <a:pPr>
              <a:buNone/>
            </a:pPr>
            <a:r>
              <a:rPr lang="es-MX" b="1" dirty="0" err="1" smtClean="0">
                <a:solidFill>
                  <a:schemeClr val="accent1">
                    <a:lumMod val="75000"/>
                  </a:schemeClr>
                </a:solidFill>
              </a:rPr>
              <a:t>Measuring</a:t>
            </a:r>
            <a:r>
              <a:rPr lang="es-MX" b="1" dirty="0" smtClean="0">
                <a:solidFill>
                  <a:schemeClr val="accent1">
                    <a:lumMod val="75000"/>
                  </a:schemeClr>
                </a:solidFill>
              </a:rPr>
              <a:t> </a:t>
            </a:r>
            <a:r>
              <a:rPr lang="es-MX" b="1" dirty="0" err="1" smtClean="0">
                <a:solidFill>
                  <a:schemeClr val="accent1">
                    <a:lumMod val="75000"/>
                  </a:schemeClr>
                </a:solidFill>
              </a:rPr>
              <a:t>Degrees</a:t>
            </a:r>
            <a:r>
              <a:rPr lang="es-MX" b="1" dirty="0" smtClean="0">
                <a:solidFill>
                  <a:schemeClr val="accent1">
                    <a:lumMod val="75000"/>
                  </a:schemeClr>
                </a:solidFill>
              </a:rPr>
              <a:t> of </a:t>
            </a:r>
            <a:r>
              <a:rPr lang="es-MX" b="1" dirty="0" err="1" smtClean="0">
                <a:solidFill>
                  <a:schemeClr val="accent1">
                    <a:lumMod val="75000"/>
                  </a:schemeClr>
                </a:solidFill>
              </a:rPr>
              <a:t>Relational</a:t>
            </a:r>
            <a:r>
              <a:rPr lang="es-MX" b="1" dirty="0" smtClean="0">
                <a:solidFill>
                  <a:schemeClr val="accent1">
                    <a:lumMod val="75000"/>
                  </a:schemeClr>
                </a:solidFill>
              </a:rPr>
              <a:t> </a:t>
            </a:r>
            <a:r>
              <a:rPr lang="es-MX" b="1" dirty="0" err="1" smtClean="0">
                <a:solidFill>
                  <a:schemeClr val="accent1">
                    <a:lumMod val="75000"/>
                  </a:schemeClr>
                </a:solidFill>
              </a:rPr>
              <a:t>Similarity</a:t>
            </a:r>
            <a:endParaRPr lang="ru-RU" b="1" dirty="0" smtClean="0">
              <a:solidFill>
                <a:schemeClr val="accent1">
                  <a:lumMod val="75000"/>
                </a:schemeClr>
              </a:solidFill>
            </a:endParaRPr>
          </a:p>
          <a:p>
            <a:r>
              <a:rPr lang="en-US" dirty="0" smtClean="0">
                <a:solidFill>
                  <a:schemeClr val="tx2">
                    <a:lumMod val="75000"/>
                  </a:schemeClr>
                </a:solidFill>
              </a:rPr>
              <a:t>3-4 prototype pairs for</a:t>
            </a:r>
            <a:r>
              <a:rPr lang="en-US" b="1" dirty="0" smtClean="0">
                <a:solidFill>
                  <a:schemeClr val="tx2">
                    <a:lumMod val="75000"/>
                  </a:schemeClr>
                </a:solidFill>
              </a:rPr>
              <a:t> 79 relations </a:t>
            </a:r>
            <a:r>
              <a:rPr lang="en-US" dirty="0" smtClean="0">
                <a:solidFill>
                  <a:schemeClr val="tx2">
                    <a:lumMod val="75000"/>
                  </a:schemeClr>
                </a:solidFill>
              </a:rPr>
              <a:t>in 10 main categories: </a:t>
            </a:r>
          </a:p>
          <a:p>
            <a:pPr marL="533083" lvl="2" indent="15875">
              <a:buNone/>
            </a:pPr>
            <a:r>
              <a:rPr lang="en-US" sz="2300" b="1" dirty="0" smtClean="0">
                <a:solidFill>
                  <a:schemeClr val="tx2">
                    <a:lumMod val="75000"/>
                  </a:schemeClr>
                </a:solidFill>
              </a:rPr>
              <a:t>Class Inclusion, Attribute, Case Relations, Space-Time…</a:t>
            </a:r>
          </a:p>
          <a:p>
            <a:pPr>
              <a:spcBef>
                <a:spcPts val="1800"/>
              </a:spcBef>
            </a:pPr>
            <a:r>
              <a:rPr lang="en-US" b="1" dirty="0" smtClean="0">
                <a:solidFill>
                  <a:schemeClr val="tx2">
                    <a:lumMod val="75000"/>
                  </a:schemeClr>
                </a:solidFill>
              </a:rPr>
              <a:t> 40 example pairs </a:t>
            </a:r>
            <a:r>
              <a:rPr lang="en-US" dirty="0" smtClean="0">
                <a:solidFill>
                  <a:schemeClr val="tx2">
                    <a:lumMod val="75000"/>
                  </a:schemeClr>
                </a:solidFill>
              </a:rPr>
              <a:t>in a relation</a:t>
            </a:r>
          </a:p>
          <a:p>
            <a:pPr lvl="1">
              <a:spcBef>
                <a:spcPts val="600"/>
              </a:spcBef>
            </a:pPr>
            <a:r>
              <a:rPr lang="en-US" b="1" dirty="0" smtClean="0">
                <a:solidFill>
                  <a:schemeClr val="tx2">
                    <a:lumMod val="75000"/>
                  </a:schemeClr>
                </a:solidFill>
              </a:rPr>
              <a:t>Not all examples </a:t>
            </a:r>
            <a:r>
              <a:rPr lang="es-MX" b="1" dirty="0" err="1" smtClean="0">
                <a:solidFill>
                  <a:schemeClr val="tx2">
                    <a:lumMod val="75000"/>
                  </a:schemeClr>
                </a:solidFill>
              </a:rPr>
              <a:t>represent</a:t>
            </a:r>
            <a:r>
              <a:rPr lang="es-MX" b="1" dirty="0" smtClean="0">
                <a:solidFill>
                  <a:schemeClr val="tx2">
                    <a:lumMod val="75000"/>
                  </a:schemeClr>
                </a:solidFill>
              </a:rPr>
              <a:t> </a:t>
            </a:r>
            <a:r>
              <a:rPr lang="es-MX" b="1" dirty="0" err="1" smtClean="0">
                <a:solidFill>
                  <a:schemeClr val="tx2">
                    <a:lumMod val="75000"/>
                  </a:schemeClr>
                </a:solidFill>
              </a:rPr>
              <a:t>the</a:t>
            </a:r>
            <a:r>
              <a:rPr lang="es-MX" b="1" dirty="0" smtClean="0">
                <a:solidFill>
                  <a:schemeClr val="tx2">
                    <a:lumMod val="75000"/>
                  </a:schemeClr>
                </a:solidFill>
              </a:rPr>
              <a:t> </a:t>
            </a:r>
            <a:r>
              <a:rPr lang="es-MX" b="1" dirty="0" err="1" smtClean="0">
                <a:solidFill>
                  <a:schemeClr val="tx2">
                    <a:lumMod val="75000"/>
                  </a:schemeClr>
                </a:solidFill>
              </a:rPr>
              <a:t>relation</a:t>
            </a:r>
            <a:r>
              <a:rPr lang="es-MX" b="1" dirty="0" smtClean="0">
                <a:solidFill>
                  <a:schemeClr val="tx2">
                    <a:lumMod val="75000"/>
                  </a:schemeClr>
                </a:solidFill>
              </a:rPr>
              <a:t> </a:t>
            </a:r>
            <a:r>
              <a:rPr lang="es-MX" b="1" dirty="0" err="1" smtClean="0">
                <a:solidFill>
                  <a:schemeClr val="tx2">
                    <a:lumMod val="75000"/>
                  </a:schemeClr>
                </a:solidFill>
              </a:rPr>
              <a:t>equally</a:t>
            </a:r>
            <a:r>
              <a:rPr lang="es-MX" b="1" dirty="0" smtClean="0">
                <a:solidFill>
                  <a:schemeClr val="tx2">
                    <a:lumMod val="75000"/>
                  </a:schemeClr>
                </a:solidFill>
              </a:rPr>
              <a:t> </a:t>
            </a:r>
            <a:r>
              <a:rPr lang="es-MX" b="1" dirty="0" err="1" smtClean="0">
                <a:solidFill>
                  <a:schemeClr val="tx2">
                    <a:lumMod val="75000"/>
                  </a:schemeClr>
                </a:solidFill>
              </a:rPr>
              <a:t>well</a:t>
            </a:r>
            <a:endParaRPr lang="en-US" b="1" dirty="0" smtClean="0">
              <a:solidFill>
                <a:schemeClr val="tx2">
                  <a:lumMod val="75000"/>
                </a:schemeClr>
              </a:solidFill>
            </a:endParaRPr>
          </a:p>
          <a:p>
            <a:pPr marL="603504" lvl="2" indent="0">
              <a:buNone/>
            </a:pPr>
            <a:r>
              <a:rPr lang="en-US" sz="2400" dirty="0" smtClean="0"/>
              <a:t> an X indicates/signifies Y</a:t>
            </a:r>
          </a:p>
          <a:p>
            <a:pPr marL="603504" lvl="2" indent="0">
              <a:buNone/>
            </a:pPr>
            <a:r>
              <a:rPr lang="en-US" sz="2400" dirty="0" smtClean="0"/>
              <a:t>" </a:t>
            </a:r>
            <a:r>
              <a:rPr lang="en-US" sz="2400" dirty="0" err="1" smtClean="0"/>
              <a:t>siren:danger</a:t>
            </a:r>
            <a:r>
              <a:rPr lang="en-US" sz="2400" dirty="0" smtClean="0"/>
              <a:t> " "</a:t>
            </a:r>
            <a:r>
              <a:rPr lang="en-US" sz="2400" dirty="0" err="1" smtClean="0"/>
              <a:t>signature:approval</a:t>
            </a:r>
            <a:r>
              <a:rPr lang="en-US" sz="2400" dirty="0" smtClean="0"/>
              <a:t> "   </a:t>
            </a:r>
            <a:r>
              <a:rPr lang="en-US" sz="2400" dirty="0" smtClean="0">
                <a:solidFill>
                  <a:srgbClr val="C00000"/>
                </a:solidFill>
              </a:rPr>
              <a:t>"</a:t>
            </a:r>
            <a:r>
              <a:rPr lang="en-US" sz="2400" dirty="0" err="1" smtClean="0">
                <a:solidFill>
                  <a:srgbClr val="C00000"/>
                </a:solidFill>
              </a:rPr>
              <a:t>yellow:caution</a:t>
            </a:r>
            <a:r>
              <a:rPr lang="en-US" sz="2400" dirty="0" smtClean="0">
                <a:solidFill>
                  <a:srgbClr val="C00000"/>
                </a:solidFill>
              </a:rPr>
              <a:t>"</a:t>
            </a:r>
            <a:endParaRPr lang="ru-RU" sz="2400" dirty="0" smtClean="0">
              <a:solidFill>
                <a:srgbClr val="C00000"/>
              </a:solidFill>
            </a:endParaRPr>
          </a:p>
          <a:p>
            <a:pPr marL="258763" indent="-258763">
              <a:spcBef>
                <a:spcPts val="1800"/>
              </a:spcBef>
            </a:pPr>
            <a:r>
              <a:rPr lang="en-US" b="1" dirty="0" smtClean="0">
                <a:solidFill>
                  <a:schemeClr val="tx2">
                    <a:lumMod val="75000"/>
                  </a:schemeClr>
                </a:solidFill>
              </a:rPr>
              <a:t>Gold Standard Rankings </a:t>
            </a:r>
            <a:r>
              <a:rPr lang="en-US" dirty="0" smtClean="0">
                <a:solidFill>
                  <a:schemeClr val="tx2">
                    <a:lumMod val="75000"/>
                  </a:schemeClr>
                </a:solidFill>
              </a:rPr>
              <a:t>of example word pairs per relation</a:t>
            </a:r>
          </a:p>
          <a:p>
            <a:pPr marL="258763" indent="3175">
              <a:buNone/>
            </a:pPr>
            <a:r>
              <a:rPr lang="en-US" dirty="0" smtClean="0">
                <a:solidFill>
                  <a:schemeClr val="tx2">
                    <a:lumMod val="75000"/>
                  </a:schemeClr>
                </a:solidFill>
              </a:rPr>
              <a:t>ranked by degrees of relational similarity </a:t>
            </a:r>
          </a:p>
          <a:p>
            <a:pPr marL="258763" indent="3175">
              <a:buNone/>
            </a:pPr>
            <a:r>
              <a:rPr lang="en-US" dirty="0" smtClean="0">
                <a:solidFill>
                  <a:schemeClr val="tx2">
                    <a:lumMod val="75000"/>
                  </a:schemeClr>
                </a:solidFill>
              </a:rPr>
              <a:t>based on inquiries of human annotators</a:t>
            </a:r>
          </a:p>
        </p:txBody>
      </p:sp>
      <p:sp>
        <p:nvSpPr>
          <p:cNvPr id="4" name="Slide Number Placeholder 3"/>
          <p:cNvSpPr>
            <a:spLocks noGrp="1"/>
          </p:cNvSpPr>
          <p:nvPr>
            <p:ph type="sldNum" sz="quarter" idx="12"/>
          </p:nvPr>
        </p:nvSpPr>
        <p:spPr/>
        <p:txBody>
          <a:bodyPr/>
          <a:lstStyle/>
          <a:p>
            <a:fld id="{546E3917-45BD-46AC-BB4A-F2ABE3C824C7}" type="slidenum">
              <a:rPr lang="en-US" smtClean="0"/>
              <a:pPr/>
              <a:t>16</a:t>
            </a:fld>
            <a:endParaRPr lang="en-US"/>
          </a:p>
        </p:txBody>
      </p:sp>
    </p:spTree>
    <p:extLst>
      <p:ext uri="{BB962C8B-B14F-4D97-AF65-F5344CB8AC3E}">
        <p14:creationId xmlns="" xmlns:p14="http://schemas.microsoft.com/office/powerpoint/2010/main" val="2714925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Task &amp; Dataset 2/2</a:t>
            </a:r>
            <a:endParaRPr lang="ru-RU"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17</a:t>
            </a:fld>
            <a:endParaRPr lang="en-US"/>
          </a:p>
        </p:txBody>
      </p:sp>
      <p:sp>
        <p:nvSpPr>
          <p:cNvPr id="4" name="Content Placeholder 3"/>
          <p:cNvSpPr>
            <a:spLocks noGrp="1"/>
          </p:cNvSpPr>
          <p:nvPr>
            <p:ph sz="quarter" idx="1"/>
          </p:nvPr>
        </p:nvSpPr>
        <p:spPr/>
        <p:txBody>
          <a:bodyPr/>
          <a:lstStyle/>
          <a:p>
            <a:r>
              <a:rPr lang="en-US" b="1" dirty="0" smtClean="0">
                <a:solidFill>
                  <a:schemeClr val="tx2">
                    <a:lumMod val="75000"/>
                  </a:schemeClr>
                </a:solidFill>
              </a:rPr>
              <a:t>Task:  </a:t>
            </a:r>
            <a:r>
              <a:rPr lang="en-US" dirty="0" smtClean="0">
                <a:solidFill>
                  <a:schemeClr val="tx2">
                    <a:lumMod val="75000"/>
                  </a:schemeClr>
                </a:solidFill>
              </a:rPr>
              <a:t>automatically rank example pairs in a group and evaluate against the Gold Standard</a:t>
            </a:r>
          </a:p>
          <a:p>
            <a:r>
              <a:rPr lang="en-US" b="1" dirty="0" smtClean="0">
                <a:solidFill>
                  <a:schemeClr val="tx2">
                    <a:lumMod val="75000"/>
                  </a:schemeClr>
                </a:solidFill>
              </a:rPr>
              <a:t>Evaluation metric:</a:t>
            </a:r>
          </a:p>
          <a:p>
            <a:pPr>
              <a:buNone/>
            </a:pPr>
            <a:r>
              <a:rPr lang="en-US" b="1" dirty="0" smtClean="0">
                <a:solidFill>
                  <a:schemeClr val="tx2">
                    <a:lumMod val="75000"/>
                  </a:schemeClr>
                </a:solidFill>
              </a:rPr>
              <a:t>   </a:t>
            </a:r>
            <a:r>
              <a:rPr lang="en-US" dirty="0" smtClean="0">
                <a:solidFill>
                  <a:schemeClr val="tx2">
                    <a:lumMod val="75000"/>
                  </a:schemeClr>
                </a:solidFill>
              </a:rPr>
              <a:t>Spearman rank correlation coefficient </a:t>
            </a:r>
            <a:r>
              <a:rPr lang="en-US" dirty="0" smtClean="0">
                <a:solidFill>
                  <a:schemeClr val="tx2">
                    <a:lumMod val="75000"/>
                  </a:schemeClr>
                </a:solidFill>
                <a:sym typeface="Symbol"/>
              </a:rPr>
              <a:t></a:t>
            </a:r>
            <a:endParaRPr lang="en-US" dirty="0" smtClean="0">
              <a:solidFill>
                <a:schemeClr val="tx2">
                  <a:lumMod val="75000"/>
                </a:schemeClr>
              </a:solidFill>
            </a:endParaRPr>
          </a:p>
          <a:p>
            <a:pPr marL="402336" lvl="1" indent="0">
              <a:buNone/>
            </a:pPr>
            <a:r>
              <a:rPr lang="en-US" dirty="0" smtClean="0"/>
              <a:t>How well an automatic ranking of pairs correlates </a:t>
            </a:r>
          </a:p>
          <a:p>
            <a:pPr marL="402336" lvl="1" indent="0">
              <a:buNone/>
            </a:pPr>
            <a:r>
              <a:rPr lang="en-US" dirty="0" smtClean="0"/>
              <a:t>with the gold standard one by human annotators</a:t>
            </a:r>
          </a:p>
          <a:p>
            <a:r>
              <a:rPr lang="en-US" b="1" dirty="0" smtClean="0">
                <a:solidFill>
                  <a:schemeClr val="tx2">
                    <a:lumMod val="75000"/>
                  </a:schemeClr>
                </a:solidFill>
              </a:rPr>
              <a:t>Settings:</a:t>
            </a:r>
          </a:p>
          <a:p>
            <a:pPr marL="441325" lvl="1" indent="0">
              <a:buNone/>
            </a:pPr>
            <a:r>
              <a:rPr lang="en-US" b="1" dirty="0" smtClean="0">
                <a:solidFill>
                  <a:schemeClr val="tx2">
                    <a:lumMod val="75000"/>
                  </a:schemeClr>
                </a:solidFill>
              </a:rPr>
              <a:t>10 relations in a development set</a:t>
            </a:r>
            <a:r>
              <a:rPr lang="en-US" dirty="0" smtClean="0">
                <a:solidFill>
                  <a:schemeClr val="tx2">
                    <a:lumMod val="75000"/>
                  </a:schemeClr>
                </a:solidFill>
              </a:rPr>
              <a:t> with known gold standard rankings</a:t>
            </a:r>
          </a:p>
          <a:p>
            <a:pPr marL="441325" lvl="1" indent="0">
              <a:buNone/>
            </a:pPr>
            <a:r>
              <a:rPr lang="en-US" b="1" dirty="0" smtClean="0">
                <a:solidFill>
                  <a:schemeClr val="tx2">
                    <a:lumMod val="75000"/>
                  </a:schemeClr>
                </a:solidFill>
              </a:rPr>
              <a:t>69 relations in a testing set</a:t>
            </a:r>
            <a:r>
              <a:rPr lang="en-US" dirty="0" smtClean="0">
                <a:solidFill>
                  <a:schemeClr val="tx2">
                    <a:lumMod val="75000"/>
                  </a:schemeClr>
                </a:solidFill>
              </a:rPr>
              <a:t> </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schemeClr>
                </a:solidFill>
              </a:rPr>
              <a:t>Approaches to </a:t>
            </a:r>
            <a:br>
              <a:rPr lang="en-US" b="1" dirty="0" smtClean="0">
                <a:solidFill>
                  <a:schemeClr val="tx2">
                    <a:lumMod val="75000"/>
                  </a:schemeClr>
                </a:solidFill>
              </a:rPr>
            </a:br>
            <a:r>
              <a:rPr lang="en-US" b="1" dirty="0" smtClean="0">
                <a:solidFill>
                  <a:schemeClr val="tx2">
                    <a:lumMod val="75000"/>
                  </a:schemeClr>
                </a:solidFill>
              </a:rPr>
              <a:t>Measuring Relational Similarity Degree</a:t>
            </a:r>
            <a:endParaRPr lang="en-US" dirty="0">
              <a:solidFill>
                <a:schemeClr val="tx2">
                  <a:lumMod val="75000"/>
                </a:schemeClr>
              </a:solidFill>
            </a:endParaRPr>
          </a:p>
        </p:txBody>
      </p:sp>
      <p:sp>
        <p:nvSpPr>
          <p:cNvPr id="3" name="Content Placeholder 2"/>
          <p:cNvSpPr>
            <a:spLocks noGrp="1"/>
          </p:cNvSpPr>
          <p:nvPr>
            <p:ph sz="quarter" idx="1"/>
          </p:nvPr>
        </p:nvSpPr>
        <p:spPr/>
        <p:txBody>
          <a:bodyPr>
            <a:normAutofit/>
          </a:bodyPr>
          <a:lstStyle/>
          <a:p>
            <a:r>
              <a:rPr lang="en-US" b="1" dirty="0" smtClean="0">
                <a:solidFill>
                  <a:schemeClr val="tx2">
                    <a:lumMod val="75000"/>
                  </a:schemeClr>
                </a:solidFill>
              </a:rPr>
              <a:t>Duluth systems </a:t>
            </a:r>
            <a:r>
              <a:rPr lang="en-US" sz="2400" dirty="0" smtClean="0">
                <a:solidFill>
                  <a:schemeClr val="tx2">
                    <a:lumMod val="75000"/>
                  </a:schemeClr>
                </a:solidFill>
              </a:rPr>
              <a:t>[Pedersen, 2012]</a:t>
            </a:r>
            <a:endParaRPr lang="en-US" dirty="0" smtClean="0">
              <a:solidFill>
                <a:schemeClr val="tx2">
                  <a:lumMod val="75000"/>
                </a:schemeClr>
              </a:solidFill>
            </a:endParaRPr>
          </a:p>
          <a:p>
            <a:pPr lvl="1">
              <a:spcAft>
                <a:spcPts val="1200"/>
              </a:spcAft>
            </a:pPr>
            <a:r>
              <a:rPr lang="en-US" b="1" dirty="0" smtClean="0">
                <a:solidFill>
                  <a:schemeClr val="tx2">
                    <a:lumMod val="75000"/>
                  </a:schemeClr>
                </a:solidFill>
              </a:rPr>
              <a:t> Word vectors based on </a:t>
            </a:r>
            <a:r>
              <a:rPr lang="en-US" b="1" dirty="0" err="1" smtClean="0">
                <a:solidFill>
                  <a:schemeClr val="tx2">
                    <a:lumMod val="75000"/>
                  </a:schemeClr>
                </a:solidFill>
              </a:rPr>
              <a:t>WordNet</a:t>
            </a:r>
            <a:r>
              <a:rPr lang="en-US" b="1" dirty="0" smtClean="0">
                <a:solidFill>
                  <a:schemeClr val="tx2">
                    <a:lumMod val="75000"/>
                  </a:schemeClr>
                </a:solidFill>
              </a:rPr>
              <a:t> + cosine similarity</a:t>
            </a:r>
          </a:p>
          <a:p>
            <a:pPr marL="258763" indent="-258763"/>
            <a:r>
              <a:rPr lang="en-US" b="1" dirty="0" smtClean="0">
                <a:solidFill>
                  <a:schemeClr val="tx2">
                    <a:lumMod val="75000"/>
                  </a:schemeClr>
                </a:solidFill>
              </a:rPr>
              <a:t>BUAP </a:t>
            </a:r>
            <a:r>
              <a:rPr lang="es-MX" b="1" dirty="0" err="1" smtClean="0">
                <a:solidFill>
                  <a:schemeClr val="tx2">
                    <a:lumMod val="75000"/>
                  </a:schemeClr>
                </a:solidFill>
              </a:rPr>
              <a:t>system</a:t>
            </a:r>
            <a:r>
              <a:rPr lang="es-MX" b="1" dirty="0" smtClean="0">
                <a:solidFill>
                  <a:schemeClr val="tx2">
                    <a:lumMod val="75000"/>
                  </a:schemeClr>
                </a:solidFill>
              </a:rPr>
              <a:t> </a:t>
            </a:r>
            <a:r>
              <a:rPr lang="es-MX" sz="2400" dirty="0" smtClean="0">
                <a:solidFill>
                  <a:schemeClr val="tx2">
                    <a:lumMod val="75000"/>
                  </a:schemeClr>
                </a:solidFill>
              </a:rPr>
              <a:t>[</a:t>
            </a:r>
            <a:r>
              <a:rPr lang="en-US" sz="2400" dirty="0" smtClean="0">
                <a:solidFill>
                  <a:schemeClr val="tx2">
                    <a:lumMod val="75000"/>
                  </a:schemeClr>
                </a:solidFill>
              </a:rPr>
              <a:t>Tovar et al., 2012]</a:t>
            </a:r>
            <a:endParaRPr lang="en-US" dirty="0" smtClean="0">
              <a:solidFill>
                <a:schemeClr val="tx2">
                  <a:lumMod val="75000"/>
                </a:schemeClr>
              </a:solidFill>
            </a:endParaRPr>
          </a:p>
          <a:p>
            <a:pPr marL="533083" lvl="1" indent="-258763"/>
            <a:r>
              <a:rPr lang="en-US" b="1" dirty="0" smtClean="0">
                <a:solidFill>
                  <a:schemeClr val="tx2">
                    <a:lumMod val="75000"/>
                  </a:schemeClr>
                </a:solidFill>
              </a:rPr>
              <a:t>Word pair represented in a vector space </a:t>
            </a:r>
            <a:r>
              <a:rPr lang="ru-RU" b="1" dirty="0" smtClean="0">
                <a:solidFill>
                  <a:schemeClr val="tx2">
                    <a:lumMod val="75000"/>
                  </a:schemeClr>
                </a:solidFill>
              </a:rPr>
              <a:t>+ </a:t>
            </a:r>
            <a:r>
              <a:rPr lang="en-US" b="1" dirty="0" smtClean="0">
                <a:solidFill>
                  <a:schemeClr val="tx2">
                    <a:lumMod val="75000"/>
                  </a:schemeClr>
                </a:solidFill>
              </a:rPr>
              <a:t>Cosine between target pair and a prototypical example</a:t>
            </a:r>
          </a:p>
          <a:p>
            <a:pPr marL="258763" indent="-258763"/>
            <a:r>
              <a:rPr lang="en-US" b="1" dirty="0" smtClean="0">
                <a:solidFill>
                  <a:schemeClr val="tx2">
                    <a:lumMod val="75000"/>
                  </a:schemeClr>
                </a:solidFill>
              </a:rPr>
              <a:t>UTD systems </a:t>
            </a:r>
            <a:r>
              <a:rPr lang="en-US" sz="2400" dirty="0" smtClean="0">
                <a:solidFill>
                  <a:schemeClr val="tx2">
                    <a:lumMod val="75000"/>
                  </a:schemeClr>
                </a:solidFill>
              </a:rPr>
              <a:t>[Rink and </a:t>
            </a:r>
            <a:r>
              <a:rPr lang="en-US" sz="2400" dirty="0" err="1" smtClean="0">
                <a:solidFill>
                  <a:schemeClr val="tx2">
                    <a:lumMod val="75000"/>
                  </a:schemeClr>
                </a:solidFill>
              </a:rPr>
              <a:t>Harabagiu</a:t>
            </a:r>
            <a:r>
              <a:rPr lang="en-US" sz="2400" dirty="0" smtClean="0">
                <a:solidFill>
                  <a:schemeClr val="tx2">
                    <a:lumMod val="75000"/>
                  </a:schemeClr>
                </a:solidFill>
              </a:rPr>
              <a:t>, 2012]</a:t>
            </a:r>
          </a:p>
          <a:p>
            <a:pPr marL="533083" lvl="1" indent="-258763">
              <a:spcAft>
                <a:spcPts val="1200"/>
              </a:spcAft>
            </a:pPr>
            <a:r>
              <a:rPr lang="en-US" b="1" dirty="0" smtClean="0">
                <a:solidFill>
                  <a:schemeClr val="tx2">
                    <a:lumMod val="75000"/>
                  </a:schemeClr>
                </a:solidFill>
              </a:rPr>
              <a:t>Lexical patterns between words in a word pair + Naïve </a:t>
            </a:r>
            <a:r>
              <a:rPr lang="en-US" b="1" dirty="0" err="1" smtClean="0">
                <a:solidFill>
                  <a:schemeClr val="tx2">
                    <a:lumMod val="75000"/>
                  </a:schemeClr>
                </a:solidFill>
              </a:rPr>
              <a:t>Bayes</a:t>
            </a:r>
            <a:r>
              <a:rPr lang="en-US" b="1" dirty="0" smtClean="0">
                <a:solidFill>
                  <a:schemeClr val="tx2">
                    <a:lumMod val="75000"/>
                  </a:schemeClr>
                </a:solidFill>
              </a:rPr>
              <a:t> Classifier or SVM classifier</a:t>
            </a:r>
          </a:p>
          <a:p>
            <a:pPr marL="258763" indent="0">
              <a:spcAft>
                <a:spcPts val="1200"/>
              </a:spcAft>
              <a:buNone/>
            </a:pPr>
            <a:r>
              <a:rPr lang="en-US" dirty="0" smtClean="0">
                <a:solidFill>
                  <a:srgbClr val="C00000"/>
                </a:solidFill>
              </a:rPr>
              <a:t>Some systems were able to outperform the random baseline, yet there was still much room for improvement</a:t>
            </a:r>
            <a:endParaRPr lang="en-US" dirty="0">
              <a:solidFill>
                <a:srgbClr val="C00000"/>
              </a:solidFill>
            </a:endParaRPr>
          </a:p>
        </p:txBody>
      </p:sp>
      <p:sp>
        <p:nvSpPr>
          <p:cNvPr id="5" name="Slide Number Placeholder 4"/>
          <p:cNvSpPr>
            <a:spLocks noGrp="1"/>
          </p:cNvSpPr>
          <p:nvPr>
            <p:ph type="sldNum" sz="quarter" idx="12"/>
          </p:nvPr>
        </p:nvSpPr>
        <p:spPr/>
        <p:txBody>
          <a:bodyPr/>
          <a:lstStyle/>
          <a:p>
            <a:fld id="{546E3917-45BD-46AC-BB4A-F2ABE3C824C7}" type="slidenum">
              <a:rPr lang="en-US" smtClean="0"/>
              <a:pPr/>
              <a:t>18</a:t>
            </a:fld>
            <a:endParaRPr lang="en-US"/>
          </a:p>
        </p:txBody>
      </p:sp>
    </p:spTree>
    <p:extLst>
      <p:ext uri="{BB962C8B-B14F-4D97-AF65-F5344CB8AC3E}">
        <p14:creationId xmlns="" xmlns:p14="http://schemas.microsoft.com/office/powerpoint/2010/main" val="339772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Averaged Performance </a:t>
            </a:r>
            <a:endParaRPr lang="en-US" b="1" dirty="0"/>
          </a:p>
        </p:txBody>
      </p:sp>
      <p:sp>
        <p:nvSpPr>
          <p:cNvPr id="3" name="TextBox 2"/>
          <p:cNvSpPr txBox="1"/>
          <p:nvPr/>
        </p:nvSpPr>
        <p:spPr>
          <a:xfrm>
            <a:off x="3883496" y="2607295"/>
            <a:ext cx="2920752" cy="461665"/>
          </a:xfrm>
          <a:prstGeom prst="rect">
            <a:avLst/>
          </a:prstGeom>
          <a:noFill/>
        </p:spPr>
        <p:txBody>
          <a:bodyPr wrap="square" rtlCol="0">
            <a:spAutoFit/>
          </a:bodyPr>
          <a:lstStyle/>
          <a:p>
            <a:r>
              <a:rPr lang="en-US" sz="2400" dirty="0" smtClean="0">
                <a:solidFill>
                  <a:srgbClr val="C00000"/>
                </a:solidFill>
              </a:rPr>
              <a:t>54.1 %  improvement</a:t>
            </a:r>
            <a:endParaRPr lang="en-US" sz="2400" dirty="0">
              <a:solidFill>
                <a:srgbClr val="C00000"/>
              </a:solidFill>
            </a:endParaRPr>
          </a:p>
        </p:txBody>
      </p:sp>
      <p:graphicFrame>
        <p:nvGraphicFramePr>
          <p:cNvPr id="8" name="Chart 7"/>
          <p:cNvGraphicFramePr>
            <a:graphicFrameLocks/>
          </p:cNvGraphicFramePr>
          <p:nvPr>
            <p:extLst>
              <p:ext uri="{D42A27DB-BD31-4B8C-83A1-F6EECF244321}">
                <p14:modId xmlns="" xmlns:p14="http://schemas.microsoft.com/office/powerpoint/2010/main" val="3908337293"/>
              </p:ext>
            </p:extLst>
          </p:nvPr>
        </p:nvGraphicFramePr>
        <p:xfrm>
          <a:off x="345976" y="1484784"/>
          <a:ext cx="8330480" cy="4680520"/>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0"/>
          <p:cNvSpPr>
            <a:spLocks noGrp="1"/>
          </p:cNvSpPr>
          <p:nvPr>
            <p:ph type="sldNum" sz="quarter" idx="12"/>
          </p:nvPr>
        </p:nvSpPr>
        <p:spPr/>
        <p:txBody>
          <a:bodyPr/>
          <a:lstStyle/>
          <a:p>
            <a:fld id="{546E3917-45BD-46AC-BB4A-F2ABE3C824C7}" type="slidenum">
              <a:rPr lang="en-US" smtClean="0"/>
              <a:pPr/>
              <a:t>19</a:t>
            </a:fld>
            <a:endParaRPr lang="en-US"/>
          </a:p>
        </p:txBody>
      </p:sp>
      <p:sp>
        <p:nvSpPr>
          <p:cNvPr id="10" name="TextBox 9"/>
          <p:cNvSpPr txBox="1"/>
          <p:nvPr/>
        </p:nvSpPr>
        <p:spPr>
          <a:xfrm>
            <a:off x="7164288" y="5703639"/>
            <a:ext cx="1368152" cy="461665"/>
          </a:xfrm>
          <a:prstGeom prst="rect">
            <a:avLst/>
          </a:prstGeom>
          <a:noFill/>
        </p:spPr>
        <p:txBody>
          <a:bodyPr wrap="square" rtlCol="0">
            <a:spAutoFit/>
          </a:bodyPr>
          <a:lstStyle/>
          <a:p>
            <a:r>
              <a:rPr lang="es-MX" sz="2400" b="1" dirty="0" smtClean="0"/>
              <a:t>Co</a:t>
            </a:r>
            <a:r>
              <a:rPr lang="en-US" sz="2400" b="1" dirty="0" smtClean="0"/>
              <a:t>-HM</a:t>
            </a:r>
            <a:endParaRPr lang="ru-RU" sz="2400" b="1" dirty="0"/>
          </a:p>
        </p:txBody>
      </p:sp>
      <p:sp>
        <p:nvSpPr>
          <p:cNvPr id="12" name="Left Brace 11"/>
          <p:cNvSpPr/>
          <p:nvPr/>
        </p:nvSpPr>
        <p:spPr>
          <a:xfrm>
            <a:off x="6876256" y="2132856"/>
            <a:ext cx="504056" cy="1296144"/>
          </a:xfrm>
          <a:prstGeom prst="leftBrace">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 xmlns:p14="http://schemas.microsoft.com/office/powerpoint/2010/main" val="856512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Relations in word pairs</a:t>
            </a:r>
          </a:p>
        </p:txBody>
      </p:sp>
      <p:sp>
        <p:nvSpPr>
          <p:cNvPr id="3" name="Content Placeholder 2"/>
          <p:cNvSpPr>
            <a:spLocks noGrp="1"/>
          </p:cNvSpPr>
          <p:nvPr>
            <p:ph sz="quarter" idx="1"/>
          </p:nvPr>
        </p:nvSpPr>
        <p:spPr/>
        <p:txBody>
          <a:bodyPr/>
          <a:lstStyle/>
          <a:p>
            <a:pPr lvl="1"/>
            <a:endParaRPr lang="en-US" dirty="0" smtClean="0"/>
          </a:p>
          <a:p>
            <a:pPr lvl="1"/>
            <a:endParaRPr lang="en-US" dirty="0"/>
          </a:p>
          <a:p>
            <a:pPr lvl="1"/>
            <a:r>
              <a:rPr lang="en-US" sz="2800" b="1" dirty="0" smtClean="0"/>
              <a:t>Part-of</a:t>
            </a:r>
            <a:r>
              <a:rPr lang="en-US" sz="2800" b="1" dirty="0"/>
              <a:t>		  </a:t>
            </a:r>
            <a:r>
              <a:rPr lang="en-US" sz="2800" b="1" dirty="0" smtClean="0"/>
              <a:t>               </a:t>
            </a:r>
            <a:r>
              <a:rPr lang="en-US" sz="2800" dirty="0" smtClean="0">
                <a:solidFill>
                  <a:schemeClr val="bg2">
                    <a:lumMod val="10000"/>
                  </a:schemeClr>
                </a:solidFill>
              </a:rPr>
              <a:t>wheel </a:t>
            </a:r>
            <a:r>
              <a:rPr lang="en-US" sz="2800" dirty="0">
                <a:solidFill>
                  <a:schemeClr val="bg2">
                    <a:lumMod val="10000"/>
                  </a:schemeClr>
                </a:solidFill>
              </a:rPr>
              <a:t>: </a:t>
            </a:r>
            <a:r>
              <a:rPr lang="en-US" sz="2800" dirty="0" smtClean="0">
                <a:solidFill>
                  <a:schemeClr val="bg2">
                    <a:lumMod val="10000"/>
                  </a:schemeClr>
                </a:solidFill>
              </a:rPr>
              <a:t>car</a:t>
            </a:r>
          </a:p>
          <a:p>
            <a:pPr lvl="1">
              <a:buNone/>
            </a:pPr>
            <a:r>
              <a:rPr lang="en-US" sz="2800" dirty="0" smtClean="0"/>
              <a:t>   </a:t>
            </a:r>
            <a:r>
              <a:rPr lang="en-US" sz="2800" i="1" dirty="0" smtClean="0"/>
              <a:t>Used In:</a:t>
            </a:r>
            <a:r>
              <a:rPr lang="en-US" sz="2800" dirty="0" smtClean="0"/>
              <a:t>  Relational Search, Product Description</a:t>
            </a:r>
            <a:endParaRPr lang="en-US" sz="2800" dirty="0"/>
          </a:p>
          <a:p>
            <a:pPr lvl="1">
              <a:spcBef>
                <a:spcPts val="1800"/>
              </a:spcBef>
            </a:pPr>
            <a:r>
              <a:rPr lang="en-US" sz="2800" b="1" dirty="0" smtClean="0"/>
              <a:t>Synonyms </a:t>
            </a:r>
            <a:r>
              <a:rPr lang="en-US" sz="2800" b="1" dirty="0"/>
              <a:t>	  </a:t>
            </a:r>
            <a:r>
              <a:rPr lang="en-US" sz="2800" b="1" dirty="0" smtClean="0"/>
              <a:t>               </a:t>
            </a:r>
            <a:r>
              <a:rPr lang="en-US" sz="2800" dirty="0" smtClean="0">
                <a:solidFill>
                  <a:schemeClr val="bg2">
                    <a:lumMod val="10000"/>
                  </a:schemeClr>
                </a:solidFill>
              </a:rPr>
              <a:t>car </a:t>
            </a:r>
            <a:r>
              <a:rPr lang="en-US" sz="2800" dirty="0">
                <a:solidFill>
                  <a:schemeClr val="bg2">
                    <a:lumMod val="10000"/>
                  </a:schemeClr>
                </a:solidFill>
              </a:rPr>
              <a:t>: </a:t>
            </a:r>
            <a:r>
              <a:rPr lang="en-US" sz="2800" dirty="0" smtClean="0">
                <a:solidFill>
                  <a:schemeClr val="bg2">
                    <a:lumMod val="10000"/>
                  </a:schemeClr>
                </a:solidFill>
              </a:rPr>
              <a:t>auto</a:t>
            </a:r>
          </a:p>
          <a:p>
            <a:pPr marL="547688" lvl="1" indent="-11113">
              <a:buNone/>
            </a:pPr>
            <a:r>
              <a:rPr lang="en-US" sz="2800" i="1" dirty="0" smtClean="0"/>
              <a:t>Used In:</a:t>
            </a:r>
            <a:r>
              <a:rPr lang="en-US" sz="2800" dirty="0" smtClean="0"/>
              <a:t>   Word hints, translation</a:t>
            </a:r>
            <a:endParaRPr lang="en-US" sz="2800" dirty="0"/>
          </a:p>
          <a:p>
            <a:pPr lvl="1">
              <a:spcBef>
                <a:spcPts val="1800"/>
              </a:spcBef>
            </a:pPr>
            <a:r>
              <a:rPr lang="en-US" sz="2800" b="1" dirty="0" smtClean="0"/>
              <a:t>Is-A </a:t>
            </a:r>
            <a:r>
              <a:rPr lang="en-US" sz="2800" b="1" dirty="0"/>
              <a:t>		  </a:t>
            </a:r>
            <a:r>
              <a:rPr lang="en-US" sz="2800" b="1" dirty="0" smtClean="0"/>
              <a:t>               </a:t>
            </a:r>
            <a:r>
              <a:rPr lang="en-US" sz="2800" dirty="0" smtClean="0">
                <a:solidFill>
                  <a:schemeClr val="bg2">
                    <a:lumMod val="10000"/>
                  </a:schemeClr>
                </a:solidFill>
              </a:rPr>
              <a:t>dog </a:t>
            </a:r>
            <a:r>
              <a:rPr lang="en-US" sz="2800" dirty="0">
                <a:solidFill>
                  <a:schemeClr val="bg2">
                    <a:lumMod val="10000"/>
                  </a:schemeClr>
                </a:solidFill>
              </a:rPr>
              <a:t>: </a:t>
            </a:r>
            <a:r>
              <a:rPr lang="en-US" sz="2800" dirty="0" smtClean="0">
                <a:solidFill>
                  <a:schemeClr val="bg2">
                    <a:lumMod val="10000"/>
                  </a:schemeClr>
                </a:solidFill>
              </a:rPr>
              <a:t>animal</a:t>
            </a:r>
          </a:p>
          <a:p>
            <a:pPr marL="547688" lvl="1" indent="-11113">
              <a:buNone/>
            </a:pPr>
            <a:r>
              <a:rPr lang="en-US" sz="2800" i="1" dirty="0" smtClean="0"/>
              <a:t>Used In</a:t>
            </a:r>
            <a:r>
              <a:rPr lang="en-US" sz="2800" dirty="0" smtClean="0"/>
              <a:t>:  Taxonomy  population</a:t>
            </a:r>
            <a:endParaRPr lang="en-US" sz="2800" dirty="0"/>
          </a:p>
          <a:p>
            <a:endParaRPr lang="en-US" dirty="0"/>
          </a:p>
        </p:txBody>
      </p:sp>
      <p:sp>
        <p:nvSpPr>
          <p:cNvPr id="4" name="Slide Number Placeholder 3"/>
          <p:cNvSpPr>
            <a:spLocks noGrp="1"/>
          </p:cNvSpPr>
          <p:nvPr>
            <p:ph type="sldNum" sz="quarter" idx="12"/>
          </p:nvPr>
        </p:nvSpPr>
        <p:spPr/>
        <p:txBody>
          <a:bodyPr/>
          <a:lstStyle/>
          <a:p>
            <a:fld id="{546E3917-45BD-46AC-BB4A-F2ABE3C824C7}" type="slidenum">
              <a:rPr lang="en-US" smtClean="0"/>
              <a:pPr/>
              <a:t>2</a:t>
            </a:fld>
            <a:endParaRPr lang="en-US"/>
          </a:p>
        </p:txBody>
      </p:sp>
    </p:spTree>
    <p:extLst>
      <p:ext uri="{BB962C8B-B14F-4D97-AF65-F5344CB8AC3E}">
        <p14:creationId xmlns="" xmlns:p14="http://schemas.microsoft.com/office/powerpoint/2010/main" val="2447839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r>
              <a:rPr lang="en-US" dirty="0" smtClean="0"/>
              <a:t>:  </a:t>
            </a:r>
            <a:r>
              <a:rPr lang="en-US" b="1" dirty="0" smtClean="0"/>
              <a:t>Per Relation Group</a:t>
            </a:r>
            <a:endParaRPr lang="en-US" b="1" dirty="0"/>
          </a:p>
        </p:txBody>
      </p:sp>
      <p:graphicFrame>
        <p:nvGraphicFramePr>
          <p:cNvPr id="4" name="Table 3"/>
          <p:cNvGraphicFramePr>
            <a:graphicFrameLocks noGrp="1"/>
          </p:cNvGraphicFramePr>
          <p:nvPr>
            <p:extLst>
              <p:ext uri="{D42A27DB-BD31-4B8C-83A1-F6EECF244321}">
                <p14:modId xmlns="" xmlns:p14="http://schemas.microsoft.com/office/powerpoint/2010/main" val="2755050884"/>
              </p:ext>
            </p:extLst>
          </p:nvPr>
        </p:nvGraphicFramePr>
        <p:xfrm>
          <a:off x="1798711" y="1510643"/>
          <a:ext cx="6013649" cy="3436156"/>
        </p:xfrm>
        <a:graphic>
          <a:graphicData uri="http://schemas.openxmlformats.org/drawingml/2006/table">
            <a:tbl>
              <a:tblPr firstRow="1" firstCol="1" bandRow="1">
                <a:tableStyleId>{6E25E649-3F16-4E02-A733-19D2CDBF48F0}</a:tableStyleId>
              </a:tblPr>
              <a:tblGrid>
                <a:gridCol w="2767343"/>
                <a:gridCol w="1623153"/>
                <a:gridCol w="1623153"/>
              </a:tblGrid>
              <a:tr h="388156">
                <a:tc>
                  <a:txBody>
                    <a:bodyPr/>
                    <a:lstStyle/>
                    <a:p>
                      <a:pPr algn="l" fontAlgn="b"/>
                      <a:r>
                        <a:rPr lang="en-US" sz="2000" u="none" strike="noStrike" dirty="0" smtClean="0">
                          <a:effectLst/>
                        </a:rPr>
                        <a:t>Relation Groups</a:t>
                      </a:r>
                      <a:endParaRPr lang="en-US" sz="2000" b="0" i="0" u="none" strike="noStrike" dirty="0">
                        <a:effectLst/>
                        <a:latin typeface="Arial"/>
                      </a:endParaRPr>
                    </a:p>
                  </a:txBody>
                  <a:tcPr marL="0" marR="0" marT="0" marB="0" anchor="ctr"/>
                </a:tc>
                <a:tc>
                  <a:txBody>
                    <a:bodyPr/>
                    <a:lstStyle/>
                    <a:p>
                      <a:pPr algn="ctr" fontAlgn="b"/>
                      <a:r>
                        <a:rPr lang="en-US" sz="2000" u="none" strike="noStrike" dirty="0">
                          <a:effectLst/>
                        </a:rPr>
                        <a:t>UTD-NB</a:t>
                      </a:r>
                      <a:endParaRPr lang="en-US" sz="2000" b="0" i="0" u="none" strike="noStrike" dirty="0">
                        <a:effectLst/>
                        <a:latin typeface="Arial"/>
                      </a:endParaRPr>
                    </a:p>
                  </a:txBody>
                  <a:tcPr marL="0" marR="0" marT="0" marB="0" anchor="ctr"/>
                </a:tc>
                <a:tc>
                  <a:txBody>
                    <a:bodyPr/>
                    <a:lstStyle/>
                    <a:p>
                      <a:pPr algn="ctr" fontAlgn="b"/>
                      <a:r>
                        <a:rPr lang="en-US" sz="2000" u="none" strike="noStrike" dirty="0" smtClean="0">
                          <a:effectLst/>
                        </a:rPr>
                        <a:t>Co-HM</a:t>
                      </a:r>
                      <a:endParaRPr lang="en-US" sz="2000" b="1" i="0" u="none" strike="noStrike" dirty="0">
                        <a:effectLst/>
                        <a:latin typeface="Arial"/>
                      </a:endParaRPr>
                    </a:p>
                  </a:txBody>
                  <a:tcPr marL="0" marR="0" marT="0" marB="0" anchor="ctr"/>
                </a:tc>
              </a:tr>
              <a:tr h="274940">
                <a:tc>
                  <a:txBody>
                    <a:bodyPr/>
                    <a:lstStyle/>
                    <a:p>
                      <a:pPr algn="l" fontAlgn="ctr"/>
                      <a:r>
                        <a:rPr lang="en-US" sz="2000" u="none" strike="noStrike" dirty="0">
                          <a:effectLst/>
                        </a:rPr>
                        <a:t>1 CLASS INCLUSION</a:t>
                      </a:r>
                      <a:endParaRPr lang="en-US" sz="2000" b="0" i="0" u="none" strike="noStrike" dirty="0">
                        <a:effectLst/>
                        <a:latin typeface="Arial"/>
                      </a:endParaRPr>
                    </a:p>
                  </a:txBody>
                  <a:tcPr marL="0" marR="0" marT="0" marB="0" anchor="ctr"/>
                </a:tc>
                <a:tc>
                  <a:txBody>
                    <a:bodyPr/>
                    <a:lstStyle/>
                    <a:p>
                      <a:pPr algn="ctr" fontAlgn="b"/>
                      <a:endParaRPr lang="en-US" sz="2000" b="1" i="0" u="none" strike="noStrike" dirty="0">
                        <a:effectLst/>
                        <a:latin typeface="Arial"/>
                      </a:endParaRPr>
                    </a:p>
                  </a:txBody>
                  <a:tcPr marL="0" marR="0" marT="0" marB="0" anchor="b"/>
                </a:tc>
                <a:tc>
                  <a:txBody>
                    <a:bodyPr/>
                    <a:lstStyle/>
                    <a:p>
                      <a:pPr algn="ctr" fontAlgn="b"/>
                      <a:endParaRPr lang="en-US" sz="2000" b="1" i="0" u="none" strike="noStrike">
                        <a:solidFill>
                          <a:srgbClr val="FF0000"/>
                        </a:solidFill>
                        <a:effectLst/>
                        <a:latin typeface="Arial"/>
                      </a:endParaRPr>
                    </a:p>
                  </a:txBody>
                  <a:tcPr marL="0" marR="0" marT="0" marB="0" anchor="b"/>
                </a:tc>
              </a:tr>
              <a:tr h="274940">
                <a:tc>
                  <a:txBody>
                    <a:bodyPr/>
                    <a:lstStyle/>
                    <a:p>
                      <a:pPr algn="l" fontAlgn="b"/>
                      <a:r>
                        <a:rPr lang="en-US" sz="2000" u="none" strike="noStrike" dirty="0">
                          <a:effectLst/>
                        </a:rPr>
                        <a:t>2 PART-WHOLE</a:t>
                      </a:r>
                      <a:endParaRPr lang="en-US" sz="2000" b="0" i="0" u="none" strike="noStrike" dirty="0">
                        <a:effectLst/>
                        <a:latin typeface="Arial"/>
                      </a:endParaRPr>
                    </a:p>
                  </a:txBody>
                  <a:tcPr marL="0" marR="0" marT="0" marB="0" anchor="ctr"/>
                </a:tc>
                <a:tc>
                  <a:txBody>
                    <a:bodyPr/>
                    <a:lstStyle/>
                    <a:p>
                      <a:pPr algn="ctr" fontAlgn="b"/>
                      <a:endParaRPr lang="en-US" sz="2000" b="1" i="0" u="none" strike="noStrike">
                        <a:effectLst/>
                        <a:latin typeface="Arial"/>
                      </a:endParaRPr>
                    </a:p>
                  </a:txBody>
                  <a:tcPr marL="0" marR="0" marT="0" marB="0" anchor="b"/>
                </a:tc>
                <a:tc>
                  <a:txBody>
                    <a:bodyPr/>
                    <a:lstStyle/>
                    <a:p>
                      <a:pPr algn="ctr" fontAlgn="b"/>
                      <a:endParaRPr lang="en-US" sz="2000" b="1" i="0" u="none" strike="noStrike">
                        <a:solidFill>
                          <a:srgbClr val="FF0000"/>
                        </a:solidFill>
                        <a:effectLst/>
                        <a:latin typeface="Arial"/>
                      </a:endParaRPr>
                    </a:p>
                  </a:txBody>
                  <a:tcPr marL="0" marR="0" marT="0" marB="0" anchor="b"/>
                </a:tc>
              </a:tr>
              <a:tr h="274940">
                <a:tc>
                  <a:txBody>
                    <a:bodyPr/>
                    <a:lstStyle/>
                    <a:p>
                      <a:pPr algn="l" fontAlgn="b"/>
                      <a:r>
                        <a:rPr lang="en-US" sz="2000" u="none" strike="noStrike" dirty="0">
                          <a:effectLst/>
                        </a:rPr>
                        <a:t>3 SIMILAR</a:t>
                      </a:r>
                      <a:endParaRPr lang="en-US" sz="2000" b="0" i="0" u="none" strike="noStrike" dirty="0">
                        <a:effectLst/>
                        <a:latin typeface="Arial"/>
                      </a:endParaRPr>
                    </a:p>
                  </a:txBody>
                  <a:tcPr marL="0" marR="0" marT="0" marB="0" anchor="ctr"/>
                </a:tc>
                <a:tc>
                  <a:txBody>
                    <a:bodyPr/>
                    <a:lstStyle/>
                    <a:p>
                      <a:pPr algn="ctr" fontAlgn="b"/>
                      <a:endParaRPr lang="en-US" sz="2000" b="1" i="0" u="none" strike="noStrike" dirty="0">
                        <a:solidFill>
                          <a:srgbClr val="FF0000"/>
                        </a:solidFill>
                        <a:effectLst/>
                        <a:latin typeface="Arial"/>
                      </a:endParaRPr>
                    </a:p>
                  </a:txBody>
                  <a:tcPr marL="0" marR="0" marT="0" marB="0" anchor="b"/>
                </a:tc>
                <a:tc>
                  <a:txBody>
                    <a:bodyPr/>
                    <a:lstStyle/>
                    <a:p>
                      <a:pPr algn="ctr" fontAlgn="b"/>
                      <a:endParaRPr lang="en-US" sz="2000" b="1" i="0" u="none" strike="noStrike" dirty="0">
                        <a:effectLst/>
                        <a:latin typeface="Arial"/>
                      </a:endParaRPr>
                    </a:p>
                  </a:txBody>
                  <a:tcPr marL="0" marR="0" marT="0" marB="0" anchor="b"/>
                </a:tc>
              </a:tr>
              <a:tr h="274940">
                <a:tc>
                  <a:txBody>
                    <a:bodyPr/>
                    <a:lstStyle/>
                    <a:p>
                      <a:pPr algn="l" fontAlgn="b"/>
                      <a:r>
                        <a:rPr lang="en-US" sz="2000" u="none" strike="noStrike" dirty="0">
                          <a:effectLst/>
                        </a:rPr>
                        <a:t>4 CONTRAST</a:t>
                      </a:r>
                      <a:endParaRPr lang="en-US" sz="2000" b="0" i="0" u="none" strike="noStrike" dirty="0">
                        <a:effectLst/>
                        <a:latin typeface="Arial"/>
                      </a:endParaRPr>
                    </a:p>
                  </a:txBody>
                  <a:tcPr marL="0" marR="0" marT="0" marB="0" anchor="ctr"/>
                </a:tc>
                <a:tc>
                  <a:txBody>
                    <a:bodyPr/>
                    <a:lstStyle/>
                    <a:p>
                      <a:pPr algn="ctr" fontAlgn="b"/>
                      <a:endParaRPr lang="en-US" sz="2000" b="1" i="0" u="none" strike="noStrike">
                        <a:effectLst/>
                        <a:latin typeface="Arial"/>
                      </a:endParaRPr>
                    </a:p>
                  </a:txBody>
                  <a:tcPr marL="0" marR="0" marT="0" marB="0" anchor="b"/>
                </a:tc>
                <a:tc>
                  <a:txBody>
                    <a:bodyPr/>
                    <a:lstStyle/>
                    <a:p>
                      <a:pPr algn="ctr" fontAlgn="b"/>
                      <a:endParaRPr lang="en-US" sz="2000" b="1" i="0" u="none" strike="noStrike">
                        <a:solidFill>
                          <a:srgbClr val="FF0000"/>
                        </a:solidFill>
                        <a:effectLst/>
                        <a:latin typeface="Arial"/>
                      </a:endParaRPr>
                    </a:p>
                  </a:txBody>
                  <a:tcPr marL="0" marR="0" marT="0" marB="0" anchor="b"/>
                </a:tc>
              </a:tr>
              <a:tr h="274940">
                <a:tc>
                  <a:txBody>
                    <a:bodyPr/>
                    <a:lstStyle/>
                    <a:p>
                      <a:pPr algn="l" fontAlgn="b"/>
                      <a:r>
                        <a:rPr lang="en-US" sz="2000" u="none" strike="noStrike" dirty="0">
                          <a:effectLst/>
                        </a:rPr>
                        <a:t>5 ATTRIBUTE</a:t>
                      </a:r>
                      <a:endParaRPr lang="en-US" sz="2000" b="0" i="0" u="none" strike="noStrike" dirty="0">
                        <a:effectLst/>
                        <a:latin typeface="Arial"/>
                      </a:endParaRPr>
                    </a:p>
                  </a:txBody>
                  <a:tcPr marL="0" marR="0" marT="0" marB="0" anchor="ctr"/>
                </a:tc>
                <a:tc>
                  <a:txBody>
                    <a:bodyPr/>
                    <a:lstStyle/>
                    <a:p>
                      <a:pPr algn="ctr" fontAlgn="b"/>
                      <a:endParaRPr lang="en-US" sz="2000" b="1" i="0" u="none" strike="noStrike">
                        <a:effectLst/>
                        <a:latin typeface="Arial"/>
                      </a:endParaRPr>
                    </a:p>
                  </a:txBody>
                  <a:tcPr marL="0" marR="0" marT="0" marB="0" anchor="b"/>
                </a:tc>
                <a:tc>
                  <a:txBody>
                    <a:bodyPr/>
                    <a:lstStyle/>
                    <a:p>
                      <a:pPr algn="ctr" fontAlgn="b"/>
                      <a:endParaRPr lang="en-US" sz="2000" b="1" i="0" u="none" strike="noStrike">
                        <a:solidFill>
                          <a:srgbClr val="FF0000"/>
                        </a:solidFill>
                        <a:effectLst/>
                        <a:latin typeface="Arial"/>
                      </a:endParaRPr>
                    </a:p>
                  </a:txBody>
                  <a:tcPr marL="0" marR="0" marT="0" marB="0" anchor="b"/>
                </a:tc>
              </a:tr>
              <a:tr h="274940">
                <a:tc>
                  <a:txBody>
                    <a:bodyPr/>
                    <a:lstStyle/>
                    <a:p>
                      <a:pPr algn="l" fontAlgn="b"/>
                      <a:r>
                        <a:rPr lang="en-US" sz="2000" u="none" strike="noStrike" dirty="0">
                          <a:effectLst/>
                        </a:rPr>
                        <a:t>6 NON-ATTRIBUTE</a:t>
                      </a:r>
                      <a:endParaRPr lang="en-US" sz="2000" b="0" i="0" u="none" strike="noStrike" dirty="0">
                        <a:effectLst/>
                        <a:latin typeface="Arial"/>
                      </a:endParaRPr>
                    </a:p>
                  </a:txBody>
                  <a:tcPr marL="0" marR="0" marT="0" marB="0" anchor="ctr"/>
                </a:tc>
                <a:tc>
                  <a:txBody>
                    <a:bodyPr/>
                    <a:lstStyle/>
                    <a:p>
                      <a:pPr algn="ctr" fontAlgn="b"/>
                      <a:endParaRPr lang="en-US" sz="2000" b="1" i="0" u="none" strike="noStrike">
                        <a:effectLst/>
                        <a:latin typeface="Arial"/>
                      </a:endParaRPr>
                    </a:p>
                  </a:txBody>
                  <a:tcPr marL="0" marR="0" marT="0" marB="0" anchor="b"/>
                </a:tc>
                <a:tc>
                  <a:txBody>
                    <a:bodyPr/>
                    <a:lstStyle/>
                    <a:p>
                      <a:pPr algn="ctr" fontAlgn="b"/>
                      <a:endParaRPr lang="en-US" sz="2000" b="1" i="0" u="none" strike="noStrike">
                        <a:solidFill>
                          <a:srgbClr val="FF0000"/>
                        </a:solidFill>
                        <a:effectLst/>
                        <a:latin typeface="Arial"/>
                      </a:endParaRPr>
                    </a:p>
                  </a:txBody>
                  <a:tcPr marL="0" marR="0" marT="0" marB="0" anchor="b"/>
                </a:tc>
              </a:tr>
              <a:tr h="274940">
                <a:tc>
                  <a:txBody>
                    <a:bodyPr/>
                    <a:lstStyle/>
                    <a:p>
                      <a:pPr algn="l" fontAlgn="b"/>
                      <a:r>
                        <a:rPr lang="en-US" sz="2000" u="none" strike="noStrike" dirty="0">
                          <a:effectLst/>
                        </a:rPr>
                        <a:t>7 CASE RELATION</a:t>
                      </a:r>
                      <a:endParaRPr lang="en-US" sz="2000" b="0" i="0" u="none" strike="noStrike" dirty="0">
                        <a:effectLst/>
                        <a:latin typeface="Arial"/>
                      </a:endParaRPr>
                    </a:p>
                  </a:txBody>
                  <a:tcPr marL="0" marR="0" marT="0" marB="0" anchor="ctr"/>
                </a:tc>
                <a:tc>
                  <a:txBody>
                    <a:bodyPr/>
                    <a:lstStyle/>
                    <a:p>
                      <a:pPr algn="ctr" fontAlgn="b"/>
                      <a:endParaRPr lang="en-US" sz="2000" b="1" i="0" u="none" strike="noStrike" dirty="0">
                        <a:effectLst/>
                        <a:latin typeface="Arial"/>
                      </a:endParaRPr>
                    </a:p>
                  </a:txBody>
                  <a:tcPr marL="0" marR="0" marT="0" marB="0" anchor="b"/>
                </a:tc>
                <a:tc>
                  <a:txBody>
                    <a:bodyPr/>
                    <a:lstStyle/>
                    <a:p>
                      <a:pPr algn="ctr" fontAlgn="b"/>
                      <a:endParaRPr lang="en-US" sz="2000" b="1" i="0" u="none" strike="noStrike">
                        <a:solidFill>
                          <a:srgbClr val="FF0000"/>
                        </a:solidFill>
                        <a:effectLst/>
                        <a:latin typeface="Arial"/>
                      </a:endParaRPr>
                    </a:p>
                  </a:txBody>
                  <a:tcPr marL="0" marR="0" marT="0" marB="0" anchor="b"/>
                </a:tc>
              </a:tr>
              <a:tr h="274940">
                <a:tc>
                  <a:txBody>
                    <a:bodyPr/>
                    <a:lstStyle/>
                    <a:p>
                      <a:pPr algn="l" fontAlgn="b"/>
                      <a:r>
                        <a:rPr lang="en-US" sz="2000" u="none" strike="noStrike" dirty="0">
                          <a:effectLst/>
                        </a:rPr>
                        <a:t>8 CAUSE-PURPOSE</a:t>
                      </a:r>
                      <a:endParaRPr lang="en-US" sz="2000" b="0" i="0" u="none" strike="noStrike" dirty="0">
                        <a:effectLst/>
                        <a:latin typeface="Arial"/>
                      </a:endParaRPr>
                    </a:p>
                  </a:txBody>
                  <a:tcPr marL="0" marR="0" marT="0" marB="0" anchor="ctr"/>
                </a:tc>
                <a:tc>
                  <a:txBody>
                    <a:bodyPr/>
                    <a:lstStyle/>
                    <a:p>
                      <a:pPr algn="ctr" fontAlgn="b"/>
                      <a:endParaRPr lang="en-US" sz="2000" b="1" i="0" u="none" strike="noStrike">
                        <a:effectLst/>
                        <a:latin typeface="Arial"/>
                      </a:endParaRPr>
                    </a:p>
                  </a:txBody>
                  <a:tcPr marL="0" marR="0" marT="0" marB="0" anchor="b"/>
                </a:tc>
                <a:tc>
                  <a:txBody>
                    <a:bodyPr/>
                    <a:lstStyle/>
                    <a:p>
                      <a:pPr algn="ctr" fontAlgn="b"/>
                      <a:endParaRPr lang="en-US" sz="2000" b="1" i="0" u="none" strike="noStrike">
                        <a:solidFill>
                          <a:srgbClr val="FF0000"/>
                        </a:solidFill>
                        <a:effectLst/>
                        <a:latin typeface="Arial"/>
                      </a:endParaRPr>
                    </a:p>
                  </a:txBody>
                  <a:tcPr marL="0" marR="0" marT="0" marB="0" anchor="b"/>
                </a:tc>
              </a:tr>
              <a:tr h="274940">
                <a:tc>
                  <a:txBody>
                    <a:bodyPr/>
                    <a:lstStyle/>
                    <a:p>
                      <a:pPr algn="l" fontAlgn="b"/>
                      <a:r>
                        <a:rPr lang="en-US" sz="2000" u="none" strike="noStrike" dirty="0">
                          <a:effectLst/>
                        </a:rPr>
                        <a:t>9 SPACE-TIME</a:t>
                      </a:r>
                      <a:endParaRPr lang="en-US" sz="2000" b="0" i="0" u="none" strike="noStrike" dirty="0">
                        <a:effectLst/>
                        <a:latin typeface="Arial"/>
                      </a:endParaRPr>
                    </a:p>
                  </a:txBody>
                  <a:tcPr marL="0" marR="0" marT="0" marB="0" anchor="ctr"/>
                </a:tc>
                <a:tc>
                  <a:txBody>
                    <a:bodyPr/>
                    <a:lstStyle/>
                    <a:p>
                      <a:pPr algn="ctr" fontAlgn="b"/>
                      <a:endParaRPr lang="en-US" sz="2000" b="1" i="0" u="none" strike="noStrike" dirty="0">
                        <a:solidFill>
                          <a:srgbClr val="FF0000"/>
                        </a:solidFill>
                        <a:effectLst/>
                        <a:latin typeface="Arial"/>
                      </a:endParaRPr>
                    </a:p>
                  </a:txBody>
                  <a:tcPr marL="0" marR="0" marT="0" marB="0" anchor="b"/>
                </a:tc>
                <a:tc>
                  <a:txBody>
                    <a:bodyPr/>
                    <a:lstStyle/>
                    <a:p>
                      <a:pPr algn="ctr" fontAlgn="b"/>
                      <a:endParaRPr lang="en-US" sz="2000" b="1" i="0" u="none" strike="noStrike">
                        <a:effectLst/>
                        <a:latin typeface="Arial"/>
                      </a:endParaRPr>
                    </a:p>
                  </a:txBody>
                  <a:tcPr marL="0" marR="0" marT="0" marB="0" anchor="b"/>
                </a:tc>
              </a:tr>
              <a:tr h="274940">
                <a:tc>
                  <a:txBody>
                    <a:bodyPr/>
                    <a:lstStyle/>
                    <a:p>
                      <a:pPr algn="l" fontAlgn="b"/>
                      <a:r>
                        <a:rPr lang="en-US" sz="2000" u="none" strike="noStrike" dirty="0">
                          <a:effectLst/>
                        </a:rPr>
                        <a:t>10 REFERENCE</a:t>
                      </a:r>
                      <a:endParaRPr lang="en-US" sz="2000" b="0" i="0" u="none" strike="noStrike" dirty="0">
                        <a:effectLst/>
                        <a:latin typeface="Arial"/>
                      </a:endParaRPr>
                    </a:p>
                  </a:txBody>
                  <a:tcPr marL="0" marR="0" marT="0" marB="0" anchor="ctr"/>
                </a:tc>
                <a:tc>
                  <a:txBody>
                    <a:bodyPr/>
                    <a:lstStyle/>
                    <a:p>
                      <a:pPr algn="ctr" fontAlgn="b"/>
                      <a:endParaRPr lang="en-US" sz="2000" b="1" i="0" u="none" strike="noStrike" dirty="0">
                        <a:solidFill>
                          <a:srgbClr val="FF0000"/>
                        </a:solidFill>
                        <a:effectLst/>
                        <a:latin typeface="Arial"/>
                      </a:endParaRPr>
                    </a:p>
                  </a:txBody>
                  <a:tcPr marL="0" marR="0" marT="0" marB="0" anchor="b"/>
                </a:tc>
                <a:tc>
                  <a:txBody>
                    <a:bodyPr/>
                    <a:lstStyle/>
                    <a:p>
                      <a:pPr algn="ctr" fontAlgn="b"/>
                      <a:endParaRPr lang="en-US" sz="2000" b="1" i="0" u="none" strike="noStrike" dirty="0">
                        <a:effectLst/>
                        <a:latin typeface="Arial"/>
                      </a:endParaRPr>
                    </a:p>
                  </a:txBody>
                  <a:tcPr marL="0" marR="0" marT="0" marB="0" anchor="b"/>
                </a:tc>
              </a:tr>
            </a:tbl>
          </a:graphicData>
        </a:graphic>
      </p:graphicFrame>
      <p:sp>
        <p:nvSpPr>
          <p:cNvPr id="5" name="Half Frame 4"/>
          <p:cNvSpPr/>
          <p:nvPr/>
        </p:nvSpPr>
        <p:spPr>
          <a:xfrm rot="13385317">
            <a:off x="7159875" y="1901625"/>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3385317">
            <a:off x="7159875" y="2189657"/>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3385317">
            <a:off x="7159875" y="2837729"/>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3385317">
            <a:off x="7159874" y="3125761"/>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3385317">
            <a:off x="7159875" y="3413793"/>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3385317">
            <a:off x="7159875" y="3693851"/>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3385317">
            <a:off x="7159875" y="3981883"/>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13385317">
            <a:off x="5325395" y="4629955"/>
            <a:ext cx="214964" cy="182404"/>
          </a:xfrm>
          <a:prstGeom prst="halfFrame">
            <a:avLst>
              <a:gd name="adj1" fmla="val 19225"/>
              <a:gd name="adj2" fmla="val 1700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1419944" y="5373216"/>
            <a:ext cx="6248400" cy="523220"/>
          </a:xfrm>
          <a:prstGeom prst="rect">
            <a:avLst/>
          </a:prstGeom>
          <a:noFill/>
        </p:spPr>
        <p:txBody>
          <a:bodyPr wrap="square" rtlCol="0">
            <a:spAutoFit/>
          </a:bodyPr>
          <a:lstStyle/>
          <a:p>
            <a:pPr algn="ctr"/>
            <a:r>
              <a:rPr lang="en-US" sz="2800" dirty="0"/>
              <a:t>9</a:t>
            </a:r>
            <a:r>
              <a:rPr lang="en-US" sz="2800" dirty="0" smtClean="0"/>
              <a:t> winning cases out of 10 </a:t>
            </a:r>
            <a:endParaRPr lang="en-US" sz="2800" dirty="0"/>
          </a:p>
        </p:txBody>
      </p:sp>
      <p:sp>
        <p:nvSpPr>
          <p:cNvPr id="16" name="Half Frame 15"/>
          <p:cNvSpPr/>
          <p:nvPr/>
        </p:nvSpPr>
        <p:spPr>
          <a:xfrm rot="13385317">
            <a:off x="7160619" y="2549697"/>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p:cNvSpPr/>
          <p:nvPr/>
        </p:nvSpPr>
        <p:spPr>
          <a:xfrm rot="13385317">
            <a:off x="7160619" y="4349897"/>
            <a:ext cx="214964" cy="182404"/>
          </a:xfrm>
          <a:prstGeom prst="halfFrame">
            <a:avLst>
              <a:gd name="adj1" fmla="val 19225"/>
              <a:gd name="adj2" fmla="val 17007"/>
            </a:avLst>
          </a:prstGeom>
          <a:solidFill>
            <a:srgbClr val="00CC0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lide Number Placeholder 2"/>
          <p:cNvSpPr>
            <a:spLocks noGrp="1"/>
          </p:cNvSpPr>
          <p:nvPr>
            <p:ph type="sldNum" sz="quarter" idx="12"/>
          </p:nvPr>
        </p:nvSpPr>
        <p:spPr/>
        <p:txBody>
          <a:bodyPr/>
          <a:lstStyle/>
          <a:p>
            <a:fld id="{546E3917-45BD-46AC-BB4A-F2ABE3C824C7}" type="slidenum">
              <a:rPr lang="en-US" smtClean="0"/>
              <a:pPr/>
              <a:t>20</a:t>
            </a:fld>
            <a:endParaRPr lang="en-US"/>
          </a:p>
        </p:txBody>
      </p:sp>
    </p:spTree>
    <p:extLst>
      <p:ext uri="{BB962C8B-B14F-4D97-AF65-F5344CB8AC3E}">
        <p14:creationId xmlns="" xmlns:p14="http://schemas.microsoft.com/office/powerpoint/2010/main" val="4022669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Analysis: Model Ablation Study</a:t>
            </a:r>
            <a:endParaRPr lang="ru-RU"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21</a:t>
            </a:fld>
            <a:endParaRPr lang="en-US"/>
          </a:p>
        </p:txBody>
      </p:sp>
      <p:sp>
        <p:nvSpPr>
          <p:cNvPr id="4" name="Content Placeholder 3"/>
          <p:cNvSpPr>
            <a:spLocks noGrp="1"/>
          </p:cNvSpPr>
          <p:nvPr>
            <p:ph sz="quarter" idx="1"/>
          </p:nvPr>
        </p:nvSpPr>
        <p:spPr/>
        <p:txBody>
          <a:bodyPr>
            <a:normAutofit/>
          </a:bodyPr>
          <a:lstStyle/>
          <a:p>
            <a:r>
              <a:rPr lang="en-US" sz="2800" dirty="0" smtClean="0">
                <a:solidFill>
                  <a:schemeClr val="tx2">
                    <a:lumMod val="75000"/>
                  </a:schemeClr>
                </a:solidFill>
              </a:rPr>
              <a:t>From a combined model take out each individual model one by one: </a:t>
            </a:r>
          </a:p>
          <a:p>
            <a:pPr>
              <a:buNone/>
            </a:pPr>
            <a:r>
              <a:rPr lang="en-US" sz="2800" dirty="0" smtClean="0">
                <a:solidFill>
                  <a:schemeClr val="tx2">
                    <a:lumMod val="75000"/>
                  </a:schemeClr>
                </a:solidFill>
              </a:rPr>
              <a:t>    </a:t>
            </a:r>
            <a:r>
              <a:rPr lang="en-US" sz="2800" dirty="0" smtClean="0"/>
              <a:t>-Is-A    -Attribute    -DS       -PILSA     -Patterns</a:t>
            </a:r>
          </a:p>
          <a:p>
            <a:r>
              <a:rPr lang="en-US" sz="2800" dirty="0" smtClean="0">
                <a:solidFill>
                  <a:schemeClr val="tx2">
                    <a:lumMod val="75000"/>
                  </a:schemeClr>
                </a:solidFill>
              </a:rPr>
              <a:t>-DS shows substantial drop in performance: </a:t>
            </a:r>
          </a:p>
          <a:p>
            <a:pPr lvl="1">
              <a:buNone/>
            </a:pPr>
            <a:r>
              <a:rPr lang="en-US" sz="2500" dirty="0" smtClean="0">
                <a:solidFill>
                  <a:schemeClr val="tx1"/>
                </a:solidFill>
              </a:rPr>
              <a:t> </a:t>
            </a:r>
            <a:r>
              <a:rPr lang="en-US" sz="2500" dirty="0" smtClean="0">
                <a:solidFill>
                  <a:srgbClr val="C00000"/>
                </a:solidFill>
                <a:sym typeface="Symbol"/>
              </a:rPr>
              <a:t>33%  drop </a:t>
            </a:r>
            <a:r>
              <a:rPr lang="en-US" sz="2500" dirty="0" smtClean="0">
                <a:solidFill>
                  <a:schemeClr val="tx1"/>
                </a:solidFill>
                <a:sym typeface="Symbol"/>
              </a:rPr>
              <a:t>in</a:t>
            </a:r>
            <a:r>
              <a:rPr lang="en-US" sz="2500" dirty="0" smtClean="0">
                <a:solidFill>
                  <a:srgbClr val="C00000"/>
                </a:solidFill>
                <a:sym typeface="Symbol"/>
              </a:rPr>
              <a:t> </a:t>
            </a:r>
            <a:r>
              <a:rPr lang="en-US" sz="2500" dirty="0" smtClean="0">
                <a:solidFill>
                  <a:schemeClr val="tx1"/>
                </a:solidFill>
              </a:rPr>
              <a:t>Spearman’s </a:t>
            </a:r>
            <a:r>
              <a:rPr lang="en-US" sz="2500" dirty="0" smtClean="0">
                <a:solidFill>
                  <a:schemeClr val="tx1"/>
                </a:solidFill>
                <a:sym typeface="Symbol"/>
              </a:rPr>
              <a:t> (</a:t>
            </a:r>
            <a:r>
              <a:rPr lang="en-US" sz="2500" dirty="0" smtClean="0">
                <a:solidFill>
                  <a:schemeClr val="tx1"/>
                </a:solidFill>
              </a:rPr>
              <a:t>0.353 </a:t>
            </a:r>
            <a:r>
              <a:rPr lang="en-US" sz="2500" dirty="0" smtClean="0">
                <a:solidFill>
                  <a:schemeClr val="tx1"/>
                </a:solidFill>
                <a:sym typeface="Symbol"/>
              </a:rPr>
              <a:t></a:t>
            </a:r>
            <a:r>
              <a:rPr lang="en-US" sz="2500" dirty="0" smtClean="0">
                <a:solidFill>
                  <a:schemeClr val="tx1"/>
                </a:solidFill>
              </a:rPr>
              <a:t> 0.238 </a:t>
            </a:r>
            <a:r>
              <a:rPr lang="en-US" sz="2500" dirty="0" smtClean="0">
                <a:solidFill>
                  <a:schemeClr val="tx1"/>
                </a:solidFill>
                <a:sym typeface="Symbol"/>
              </a:rPr>
              <a:t>)</a:t>
            </a:r>
            <a:endParaRPr lang="en-US" sz="2500" dirty="0" smtClean="0">
              <a:solidFill>
                <a:srgbClr val="C00000"/>
              </a:solidFill>
            </a:endParaRPr>
          </a:p>
          <a:p>
            <a:r>
              <a:rPr lang="en-US" sz="2800" dirty="0" smtClean="0">
                <a:solidFill>
                  <a:schemeClr val="tx2">
                    <a:lumMod val="75000"/>
                  </a:schemeClr>
                </a:solidFill>
              </a:rPr>
              <a:t>Ablation of other models does not show statistically significant change in result </a:t>
            </a:r>
          </a:p>
          <a:p>
            <a:r>
              <a:rPr lang="en-US" sz="2800" dirty="0" smtClean="0">
                <a:solidFill>
                  <a:schemeClr val="tx2">
                    <a:lumMod val="75000"/>
                  </a:schemeClr>
                </a:solidFill>
              </a:rPr>
              <a:t>However, combining all the models together gives great improvement compared to DS model only </a:t>
            </a:r>
          </a:p>
          <a:p>
            <a:pPr marL="547688" lvl="1" indent="-285750">
              <a:buNone/>
            </a:pPr>
            <a:r>
              <a:rPr lang="en-US" sz="2500" dirty="0" smtClean="0">
                <a:solidFill>
                  <a:srgbClr val="006600"/>
                </a:solidFill>
                <a:sym typeface="Symbol"/>
              </a:rPr>
              <a:t>9% increase </a:t>
            </a:r>
            <a:r>
              <a:rPr lang="en-US" sz="2500" dirty="0" smtClean="0">
                <a:solidFill>
                  <a:schemeClr val="tx1"/>
                </a:solidFill>
                <a:sym typeface="Symbol"/>
              </a:rPr>
              <a:t>in </a:t>
            </a:r>
            <a:r>
              <a:rPr lang="en-US" sz="2500" dirty="0" smtClean="0">
                <a:solidFill>
                  <a:schemeClr val="tx1"/>
                </a:solidFill>
              </a:rPr>
              <a:t>Spearman’s </a:t>
            </a:r>
            <a:r>
              <a:rPr lang="en-US" sz="2500" dirty="0" smtClean="0">
                <a:solidFill>
                  <a:schemeClr val="tx1"/>
                </a:solidFill>
                <a:sym typeface="Symbol"/>
              </a:rPr>
              <a:t> (</a:t>
            </a:r>
            <a:r>
              <a:rPr lang="en-US" sz="2500" dirty="0" smtClean="0">
                <a:solidFill>
                  <a:schemeClr val="tx1"/>
                </a:solidFill>
              </a:rPr>
              <a:t>0.324 </a:t>
            </a:r>
            <a:r>
              <a:rPr lang="en-US" sz="2500" dirty="0" smtClean="0">
                <a:solidFill>
                  <a:schemeClr val="tx1"/>
                </a:solidFill>
                <a:sym typeface="Symbol"/>
              </a:rPr>
              <a:t> 0.353)</a:t>
            </a:r>
            <a:endParaRPr lang="ru-RU" sz="25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b="1" dirty="0" smtClean="0">
                <a:solidFill>
                  <a:schemeClr val="tx2">
                    <a:lumMod val="40000"/>
                    <a:lumOff val="60000"/>
                  </a:schemeClr>
                </a:solidFill>
              </a:rPr>
              <a:t>Introduction</a:t>
            </a:r>
            <a:endParaRPr lang="en-US" dirty="0" smtClean="0">
              <a:solidFill>
                <a:schemeClr val="tx2">
                  <a:lumMod val="40000"/>
                  <a:lumOff val="60000"/>
                </a:schemeClr>
              </a:solidFill>
            </a:endParaRPr>
          </a:p>
          <a:p>
            <a:r>
              <a:rPr lang="en-US" b="1" dirty="0" smtClean="0">
                <a:solidFill>
                  <a:schemeClr val="tx2">
                    <a:lumMod val="40000"/>
                    <a:lumOff val="60000"/>
                  </a:schemeClr>
                </a:solidFill>
              </a:rPr>
              <a:t>Heterogeneous Relational</a:t>
            </a:r>
            <a:r>
              <a:rPr lang="ru-RU" b="1" dirty="0" smtClean="0">
                <a:solidFill>
                  <a:schemeClr val="tx2">
                    <a:lumMod val="40000"/>
                    <a:lumOff val="60000"/>
                  </a:schemeClr>
                </a:solidFill>
              </a:rPr>
              <a:t> </a:t>
            </a:r>
            <a:r>
              <a:rPr lang="es-MX" b="1" dirty="0" err="1" smtClean="0">
                <a:solidFill>
                  <a:schemeClr val="tx2">
                    <a:lumMod val="40000"/>
                    <a:lumOff val="60000"/>
                  </a:schemeClr>
                </a:solidFill>
              </a:rPr>
              <a:t>Similarity</a:t>
            </a:r>
            <a:r>
              <a:rPr lang="es-MX" b="1" dirty="0" smtClean="0">
                <a:solidFill>
                  <a:schemeClr val="tx2">
                    <a:lumMod val="40000"/>
                    <a:lumOff val="60000"/>
                  </a:schemeClr>
                </a:solidFill>
              </a:rPr>
              <a:t> </a:t>
            </a:r>
            <a:r>
              <a:rPr lang="en-US" b="1" dirty="0" smtClean="0">
                <a:solidFill>
                  <a:schemeClr val="tx2">
                    <a:lumMod val="40000"/>
                    <a:lumOff val="60000"/>
                  </a:schemeClr>
                </a:solidFill>
              </a:rPr>
              <a:t>Models </a:t>
            </a:r>
          </a:p>
          <a:p>
            <a:r>
              <a:rPr lang="en-US" b="1" dirty="0" smtClean="0">
                <a:solidFill>
                  <a:schemeClr val="tx2">
                    <a:lumMod val="40000"/>
                    <a:lumOff val="60000"/>
                  </a:schemeClr>
                </a:solidFill>
              </a:rPr>
              <a:t>Experiment and Results</a:t>
            </a:r>
          </a:p>
          <a:p>
            <a:r>
              <a:rPr lang="en-US" b="1" dirty="0" smtClean="0">
                <a:solidFill>
                  <a:schemeClr val="tx1">
                    <a:lumMod val="85000"/>
                    <a:lumOff val="15000"/>
                  </a:schemeClr>
                </a:solidFill>
              </a:rPr>
              <a:t>Conclusions and Future Work</a:t>
            </a:r>
            <a:endParaRPr lang="en-US" b="1" dirty="0">
              <a:solidFill>
                <a:schemeClr val="tx1">
                  <a:lumMod val="85000"/>
                  <a:lumOff val="15000"/>
                </a:schemeClr>
              </a:solidFill>
            </a:endParaRPr>
          </a:p>
        </p:txBody>
      </p:sp>
      <p:sp>
        <p:nvSpPr>
          <p:cNvPr id="4" name="Slide Number Placeholder 3"/>
          <p:cNvSpPr>
            <a:spLocks noGrp="1"/>
          </p:cNvSpPr>
          <p:nvPr>
            <p:ph type="sldNum" sz="quarter" idx="12"/>
          </p:nvPr>
        </p:nvSpPr>
        <p:spPr/>
        <p:txBody>
          <a:bodyPr/>
          <a:lstStyle/>
          <a:p>
            <a:fld id="{546E3917-45BD-46AC-BB4A-F2ABE3C824C7}" type="slidenum">
              <a:rPr lang="en-US" smtClean="0"/>
              <a:pPr/>
              <a:t>22</a:t>
            </a:fld>
            <a:endParaRPr lang="en-US"/>
          </a:p>
        </p:txBody>
      </p:sp>
    </p:spTree>
    <p:extLst>
      <p:ext uri="{BB962C8B-B14F-4D97-AF65-F5344CB8AC3E}">
        <p14:creationId xmlns="" xmlns:p14="http://schemas.microsoft.com/office/powerpoint/2010/main" val="214685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Conclusions &amp; </a:t>
            </a:r>
            <a:r>
              <a:rPr lang="en-US" b="1" dirty="0" smtClean="0">
                <a:solidFill>
                  <a:schemeClr val="tx2">
                    <a:lumMod val="75000"/>
                  </a:schemeClr>
                </a:solidFill>
              </a:rPr>
              <a:t>Future Work</a:t>
            </a:r>
            <a:endParaRPr lang="en-US" b="1" dirty="0"/>
          </a:p>
        </p:txBody>
      </p:sp>
      <p:sp>
        <p:nvSpPr>
          <p:cNvPr id="3" name="Content Placeholder 2"/>
          <p:cNvSpPr>
            <a:spLocks noGrp="1"/>
          </p:cNvSpPr>
          <p:nvPr>
            <p:ph idx="1"/>
          </p:nvPr>
        </p:nvSpPr>
        <p:spPr/>
        <p:txBody>
          <a:bodyPr>
            <a:normAutofit fontScale="77500" lnSpcReduction="20000"/>
          </a:bodyPr>
          <a:lstStyle/>
          <a:p>
            <a:pPr marL="261938" indent="-261938"/>
            <a:r>
              <a:rPr lang="en-US" sz="3400" b="1" dirty="0" smtClean="0">
                <a:solidFill>
                  <a:schemeClr val="tx2">
                    <a:lumMod val="75000"/>
                  </a:schemeClr>
                </a:solidFill>
              </a:rPr>
              <a:t>State-of-the-art results </a:t>
            </a:r>
          </a:p>
          <a:p>
            <a:pPr>
              <a:spcBef>
                <a:spcPts val="1800"/>
              </a:spcBef>
            </a:pPr>
            <a:r>
              <a:rPr lang="en-US" sz="3400" dirty="0" smtClean="0">
                <a:solidFill>
                  <a:schemeClr val="tx2">
                    <a:lumMod val="75000"/>
                  </a:schemeClr>
                </a:solidFill>
              </a:rPr>
              <a:t>Introduced </a:t>
            </a:r>
            <a:r>
              <a:rPr lang="en-US" sz="3400" b="1" dirty="0" smtClean="0">
                <a:solidFill>
                  <a:schemeClr val="tx2">
                    <a:lumMod val="75000"/>
                  </a:schemeClr>
                </a:solidFill>
              </a:rPr>
              <a:t>Directional Similarity model</a:t>
            </a:r>
          </a:p>
          <a:p>
            <a:pPr lvl="1"/>
            <a:r>
              <a:rPr lang="en-US" sz="3100" dirty="0" smtClean="0">
                <a:solidFill>
                  <a:schemeClr val="tx2">
                    <a:lumMod val="75000"/>
                  </a:schemeClr>
                </a:solidFill>
              </a:rPr>
              <a:t>A general model for </a:t>
            </a:r>
            <a:r>
              <a:rPr lang="en-US" sz="3100" b="1" dirty="0" smtClean="0">
                <a:solidFill>
                  <a:schemeClr val="tx2">
                    <a:lumMod val="75000"/>
                  </a:schemeClr>
                </a:solidFill>
              </a:rPr>
              <a:t>measuring relational similarity for arbitrary relations</a:t>
            </a:r>
          </a:p>
          <a:p>
            <a:pPr>
              <a:spcBef>
                <a:spcPts val="1800"/>
              </a:spcBef>
            </a:pPr>
            <a:r>
              <a:rPr lang="en-US" sz="3400" dirty="0" smtClean="0">
                <a:solidFill>
                  <a:schemeClr val="tx2">
                    <a:lumMod val="75000"/>
                  </a:schemeClr>
                </a:solidFill>
              </a:rPr>
              <a:t>Introduced</a:t>
            </a:r>
            <a:r>
              <a:rPr lang="en-US" sz="3400" b="1" dirty="0" smtClean="0">
                <a:solidFill>
                  <a:schemeClr val="tx2">
                    <a:lumMod val="75000"/>
                  </a:schemeClr>
                </a:solidFill>
              </a:rPr>
              <a:t> combination of heterogeneous</a:t>
            </a:r>
          </a:p>
          <a:p>
            <a:pPr marL="174943" indent="0">
              <a:buNone/>
            </a:pPr>
            <a:r>
              <a:rPr lang="en-US" sz="3400" b="1" dirty="0" smtClean="0">
                <a:solidFill>
                  <a:schemeClr val="tx2">
                    <a:lumMod val="75000"/>
                  </a:schemeClr>
                </a:solidFill>
              </a:rPr>
              <a:t> – general and relation-specific – models </a:t>
            </a:r>
          </a:p>
          <a:p>
            <a:pPr marL="174943" indent="0">
              <a:buNone/>
            </a:pPr>
            <a:r>
              <a:rPr lang="en-US" sz="3400" dirty="0" smtClean="0">
                <a:solidFill>
                  <a:schemeClr val="tx2">
                    <a:lumMod val="75000"/>
                  </a:schemeClr>
                </a:solidFill>
              </a:rPr>
              <a:t>for even better relational similarity measuring</a:t>
            </a:r>
          </a:p>
          <a:p>
            <a:pPr>
              <a:spcBef>
                <a:spcPts val="3000"/>
              </a:spcBef>
              <a:buNone/>
            </a:pPr>
            <a:r>
              <a:rPr lang="en-US" sz="3400" b="1" dirty="0" smtClean="0">
                <a:solidFill>
                  <a:schemeClr val="tx2">
                    <a:lumMod val="75000"/>
                  </a:schemeClr>
                </a:solidFill>
              </a:rPr>
              <a:t>In the future:</a:t>
            </a:r>
          </a:p>
          <a:p>
            <a:pPr lvl="1"/>
            <a:r>
              <a:rPr lang="en-US" sz="3100" dirty="0" smtClean="0">
                <a:solidFill>
                  <a:schemeClr val="tx2">
                    <a:lumMod val="75000"/>
                  </a:schemeClr>
                </a:solidFill>
              </a:rPr>
              <a:t>How to choose individual models for specific relations?</a:t>
            </a:r>
          </a:p>
          <a:p>
            <a:pPr lvl="1"/>
            <a:r>
              <a:rPr lang="en-US" sz="3100" dirty="0" smtClean="0">
                <a:solidFill>
                  <a:schemeClr val="tx2">
                    <a:lumMod val="75000"/>
                  </a:schemeClr>
                </a:solidFill>
              </a:rPr>
              <a:t>User study for relation similarity ceiling</a:t>
            </a:r>
          </a:p>
          <a:p>
            <a:pPr lvl="1"/>
            <a:r>
              <a:rPr lang="en-US" sz="3100" dirty="0" smtClean="0">
                <a:solidFill>
                  <a:schemeClr val="tx2">
                    <a:lumMod val="75000"/>
                  </a:schemeClr>
                </a:solidFill>
              </a:rPr>
              <a:t>Compare various VSM (RNNLM vs. others)</a:t>
            </a:r>
          </a:p>
          <a:p>
            <a:pPr marL="174943" indent="0">
              <a:spcAft>
                <a:spcPts val="1200"/>
              </a:spcAft>
              <a:buNone/>
            </a:pPr>
            <a:endParaRPr lang="en-US" dirty="0" smtClean="0"/>
          </a:p>
          <a:p>
            <a:pPr>
              <a:spcAft>
                <a:spcPts val="1200"/>
              </a:spcAft>
            </a:pPr>
            <a:endParaRPr lang="en-US" dirty="0" smtClean="0"/>
          </a:p>
          <a:p>
            <a:endParaRPr lang="en-US" dirty="0"/>
          </a:p>
        </p:txBody>
      </p:sp>
      <p:sp>
        <p:nvSpPr>
          <p:cNvPr id="4" name="Slide Number Placeholder 3"/>
          <p:cNvSpPr>
            <a:spLocks noGrp="1"/>
          </p:cNvSpPr>
          <p:nvPr>
            <p:ph type="sldNum" sz="quarter" idx="12"/>
          </p:nvPr>
        </p:nvSpPr>
        <p:spPr/>
        <p:txBody>
          <a:bodyPr/>
          <a:lstStyle/>
          <a:p>
            <a:fld id="{546E3917-45BD-46AC-BB4A-F2ABE3C824C7}" type="slidenum">
              <a:rPr lang="en-US" smtClean="0"/>
              <a:pPr/>
              <a:t>23</a:t>
            </a:fld>
            <a:endParaRPr lang="en-US" dirty="0"/>
          </a:p>
        </p:txBody>
      </p:sp>
      <p:sp>
        <p:nvSpPr>
          <p:cNvPr id="5" name="TextBox 4"/>
          <p:cNvSpPr txBox="1"/>
          <p:nvPr/>
        </p:nvSpPr>
        <p:spPr>
          <a:xfrm>
            <a:off x="827584" y="6290156"/>
            <a:ext cx="7704856" cy="523220"/>
          </a:xfrm>
          <a:prstGeom prst="rect">
            <a:avLst/>
          </a:prstGeom>
          <a:noFill/>
        </p:spPr>
        <p:txBody>
          <a:bodyPr wrap="square" rtlCol="0">
            <a:spAutoFit/>
          </a:bodyPr>
          <a:lstStyle/>
          <a:p>
            <a:pPr algn="ctr"/>
            <a:r>
              <a:rPr lang="en-US" sz="2800" b="1" dirty="0" smtClean="0">
                <a:solidFill>
                  <a:srgbClr val="0070C0"/>
                </a:solidFill>
              </a:rPr>
              <a:t>Thank you! </a:t>
            </a:r>
            <a:endParaRPr lang="ru-RU" sz="2800" b="1" dirty="0">
              <a:solidFill>
                <a:srgbClr val="0070C0"/>
              </a:solidFill>
            </a:endParaRPr>
          </a:p>
        </p:txBody>
      </p:sp>
    </p:spTree>
    <p:extLst>
      <p:ext uri="{BB962C8B-B14F-4D97-AF65-F5344CB8AC3E}">
        <p14:creationId xmlns="" xmlns:p14="http://schemas.microsoft.com/office/powerpoint/2010/main" val="425422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2057400"/>
            <a:ext cx="7467600" cy="4154984"/>
          </a:xfrm>
          <a:prstGeom prst="rect">
            <a:avLst/>
          </a:prstGeom>
          <a:noFill/>
        </p:spPr>
        <p:txBody>
          <a:bodyPr wrap="square" rtlCol="0">
            <a:spAutoFit/>
          </a:bodyPr>
          <a:lstStyle/>
          <a:p>
            <a:pPr algn="ctr">
              <a:lnSpc>
                <a:spcPct val="200000"/>
              </a:lnSpc>
            </a:pPr>
            <a:r>
              <a:rPr lang="en-US" sz="4400" b="1" dirty="0" smtClean="0">
                <a:solidFill>
                  <a:schemeClr val="accent6">
                    <a:lumMod val="75000"/>
                  </a:schemeClr>
                </a:solidFill>
              </a:rPr>
              <a:t>Additional slides </a:t>
            </a:r>
          </a:p>
          <a:p>
            <a:pPr algn="ctr">
              <a:lnSpc>
                <a:spcPct val="200000"/>
              </a:lnSpc>
            </a:pPr>
            <a:r>
              <a:rPr lang="en-US" sz="4400" b="1" dirty="0" smtClean="0">
                <a:solidFill>
                  <a:schemeClr val="accent6">
                    <a:lumMod val="75000"/>
                  </a:schemeClr>
                </a:solidFill>
              </a:rPr>
              <a:t>(mostly old slides from the internship presentation)</a:t>
            </a:r>
            <a:endParaRPr lang="en-US" sz="44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fld id="{546E3917-45BD-46AC-BB4A-F2ABE3C824C7}" type="slidenum">
              <a:rPr lang="en-US" smtClean="0"/>
              <a:pPr/>
              <a:t>24</a:t>
            </a:fld>
            <a:endParaRPr lang="en-US"/>
          </a:p>
        </p:txBody>
      </p:sp>
    </p:spTree>
    <p:extLst>
      <p:ext uri="{BB962C8B-B14F-4D97-AF65-F5344CB8AC3E}">
        <p14:creationId xmlns="" xmlns:p14="http://schemas.microsoft.com/office/powerpoint/2010/main" val="3804416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90600"/>
          </a:xfrm>
        </p:spPr>
        <p:txBody>
          <a:bodyPr>
            <a:normAutofit/>
          </a:bodyPr>
          <a:lstStyle/>
          <a:p>
            <a:r>
              <a:rPr lang="en-US" b="1" dirty="0" smtClean="0"/>
              <a:t>Contributions</a:t>
            </a:r>
            <a:endParaRPr lang="en-US" b="1" dirty="0"/>
          </a:p>
        </p:txBody>
      </p:sp>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3" cstate="print"/>
            <a:stretch>
              <a:fillRect l="-741" t="-1235" r="-1481"/>
            </a:stretch>
          </a:blipFill>
        </p:spPr>
        <p:txBody>
          <a:bodyPr/>
          <a:lstStyle/>
          <a:p>
            <a:pPr>
              <a:buNone/>
            </a:pPr>
            <a:r>
              <a:rPr lang="en-US" dirty="0">
                <a:noFill/>
              </a:rPr>
              <a:t> </a:t>
            </a:r>
          </a:p>
        </p:txBody>
      </p:sp>
      <p:sp>
        <p:nvSpPr>
          <p:cNvPr id="4" name="Slide Number Placeholder 3"/>
          <p:cNvSpPr>
            <a:spLocks noGrp="1"/>
          </p:cNvSpPr>
          <p:nvPr>
            <p:ph type="sldNum" sz="quarter" idx="12"/>
          </p:nvPr>
        </p:nvSpPr>
        <p:spPr>
          <a:xfrm>
            <a:off x="683568" y="6492240"/>
            <a:ext cx="1981200" cy="365760"/>
          </a:xfrm>
        </p:spPr>
        <p:txBody>
          <a:bodyPr/>
          <a:lstStyle/>
          <a:p>
            <a:fld id="{546E3917-45BD-46AC-BB4A-F2ABE3C824C7}" type="slidenum">
              <a:rPr lang="en-US" smtClean="0"/>
              <a:pPr/>
              <a:t>25</a:t>
            </a:fld>
            <a:endParaRPr lang="en-US" dirty="0"/>
          </a:p>
        </p:txBody>
      </p:sp>
    </p:spTree>
    <p:extLst>
      <p:ext uri="{BB962C8B-B14F-4D97-AF65-F5344CB8AC3E}">
        <p14:creationId xmlns="" xmlns:p14="http://schemas.microsoft.com/office/powerpoint/2010/main" val="40518703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dirty="0" smtClean="0"/>
              <a:t>Directional Similarity Model</a:t>
            </a:r>
            <a:endParaRPr lang="en-US" dirty="0" smtClean="0"/>
          </a:p>
        </p:txBody>
      </p:sp>
      <p:sp>
        <p:nvSpPr>
          <p:cNvPr id="3" name="Content Placeholder 2"/>
          <p:cNvSpPr>
            <a:spLocks noGrp="1"/>
          </p:cNvSpPr>
          <p:nvPr>
            <p:ph sz="quarter" idx="1"/>
          </p:nvPr>
        </p:nvSpPr>
        <p:spPr>
          <a:xfrm>
            <a:off x="457200" y="1219200"/>
            <a:ext cx="8229600" cy="913656"/>
          </a:xfrm>
        </p:spPr>
        <p:txBody>
          <a:bodyPr anchor="ctr">
            <a:normAutofit/>
          </a:bodyPr>
          <a:lstStyle/>
          <a:p>
            <a:pPr marL="274320" lvl="1" indent="0">
              <a:buNone/>
            </a:pPr>
            <a:r>
              <a:rPr lang="en-US" sz="2400" b="1" dirty="0" smtClean="0">
                <a:solidFill>
                  <a:schemeClr val="accent1">
                    <a:lumMod val="75000"/>
                  </a:schemeClr>
                </a:solidFill>
              </a:rPr>
              <a:t>Prototype pair:                        </a:t>
            </a:r>
            <a:r>
              <a:rPr lang="en-US" sz="2400" b="1" dirty="0" smtClean="0">
                <a:solidFill>
                  <a:schemeClr val="tx2">
                    <a:lumMod val="50000"/>
                  </a:schemeClr>
                </a:solidFill>
              </a:rPr>
              <a:t>furniture : desk </a:t>
            </a:r>
          </a:p>
          <a:p>
            <a:pPr marL="274320" lvl="1" indent="0">
              <a:buNone/>
            </a:pPr>
            <a:r>
              <a:rPr lang="en-US" sz="2400" b="1" dirty="0" smtClean="0">
                <a:solidFill>
                  <a:schemeClr val="accent1">
                    <a:lumMod val="75000"/>
                  </a:schemeClr>
                </a:solidFill>
              </a:rPr>
              <a:t>Target pair:                              </a:t>
            </a:r>
            <a:r>
              <a:rPr lang="en-US" sz="2400" b="1" dirty="0" smtClean="0">
                <a:solidFill>
                  <a:schemeClr val="tx2">
                    <a:lumMod val="50000"/>
                  </a:schemeClr>
                </a:solidFill>
              </a:rPr>
              <a:t>clothing : shirt</a:t>
            </a:r>
            <a:endParaRPr lang="en-US" sz="2400" dirty="0" smtClean="0">
              <a:solidFill>
                <a:schemeClr val="tx2">
                  <a:lumMod val="50000"/>
                </a:schemeClr>
              </a:solidFill>
            </a:endParaRPr>
          </a:p>
        </p:txBody>
      </p:sp>
      <mc:AlternateContent xmlns:mc="http://schemas.openxmlformats.org/markup-compatibility/2006">
        <mc:Choice xmlns="" xmlns:a14="http://schemas.microsoft.com/office/drawing/2010/main" Requires="a14">
          <p:sp>
            <p:nvSpPr>
              <p:cNvPr id="5" name="TextBox 4"/>
              <p:cNvSpPr txBox="1"/>
              <p:nvPr/>
            </p:nvSpPr>
            <p:spPr>
              <a:xfrm>
                <a:off x="611560" y="2204864"/>
                <a:ext cx="4032448" cy="3650230"/>
              </a:xfrm>
              <a:prstGeom prst="rect">
                <a:avLst/>
              </a:prstGeom>
              <a:noFill/>
            </p:spPr>
            <p:txBody>
              <a:bodyPr wrap="square" rtlCol="0">
                <a:spAutoFit/>
              </a:bodyPr>
              <a:lstStyle/>
              <a:p>
                <a:pPr marL="342900" indent="-342900">
                  <a:buFont typeface="Arial" pitchFamily="34" charset="0"/>
                  <a:buChar char="•"/>
                </a:pPr>
                <a:r>
                  <a:rPr lang="en-US" sz="2400" dirty="0" smtClean="0"/>
                  <a:t>Word Embedding </a:t>
                </a:r>
                <a:endParaRPr lang="en-US" sz="2400" i="1" dirty="0" smtClean="0">
                  <a:latin typeface="Cambria Math"/>
                </a:endParaRPr>
              </a:p>
              <a:p>
                <a14:m>
                  <m:oMath xmlns:m="http://schemas.openxmlformats.org/officeDocument/2006/math">
                    <m:r>
                      <a:rPr lang="en-US" sz="2400" b="0" i="1" smtClean="0">
                        <a:solidFill>
                          <a:schemeClr val="accent1">
                            <a:lumMod val="75000"/>
                          </a:schemeClr>
                        </a:solidFill>
                        <a:latin typeface="Cambria Math"/>
                      </a:rPr>
                      <m:t>     </m:t>
                    </m:r>
                    <m:acc>
                      <m:accPr>
                        <m:chr m:val="⃗"/>
                        <m:ctrlPr>
                          <a:rPr lang="en-US" sz="2400" i="1">
                            <a:solidFill>
                              <a:schemeClr val="accent1">
                                <a:lumMod val="75000"/>
                              </a:schemeClr>
                            </a:solidFill>
                            <a:latin typeface="Cambria Math" panose="02040503050406030204" pitchFamily="18" charset="0"/>
                          </a:rPr>
                        </m:ctrlPr>
                      </m:accPr>
                      <m:e>
                        <m:r>
                          <a:rPr lang="en-US" sz="2400" i="1">
                            <a:solidFill>
                              <a:schemeClr val="accent1">
                                <a:lumMod val="75000"/>
                              </a:schemeClr>
                            </a:solidFill>
                            <a:latin typeface="Cambria Math"/>
                          </a:rPr>
                          <m:t>𝑤</m:t>
                        </m:r>
                        <m:r>
                          <a:rPr lang="en-US" sz="2400" i="1">
                            <a:solidFill>
                              <a:schemeClr val="accent1">
                                <a:lumMod val="75000"/>
                              </a:schemeClr>
                            </a:solidFill>
                            <a:latin typeface="Cambria Math"/>
                          </a:rPr>
                          <m:t>1</m:t>
                        </m:r>
                      </m:e>
                    </m:acc>
                    <m:r>
                      <a:rPr lang="en-US" sz="2400" i="1">
                        <a:solidFill>
                          <a:schemeClr val="accent1">
                            <a:lumMod val="75000"/>
                          </a:schemeClr>
                        </a:solidFill>
                        <a:latin typeface="Cambria Math"/>
                      </a:rPr>
                      <m:t>,</m:t>
                    </m:r>
                    <m:acc>
                      <m:accPr>
                        <m:chr m:val="⃗"/>
                        <m:ctrlPr>
                          <a:rPr lang="en-US" sz="2400" i="1">
                            <a:solidFill>
                              <a:schemeClr val="accent1">
                                <a:lumMod val="75000"/>
                              </a:schemeClr>
                            </a:solidFill>
                            <a:latin typeface="Cambria Math" panose="02040503050406030204" pitchFamily="18" charset="0"/>
                          </a:rPr>
                        </m:ctrlPr>
                      </m:accPr>
                      <m:e>
                        <m:r>
                          <a:rPr lang="en-US" sz="2400" i="1">
                            <a:solidFill>
                              <a:schemeClr val="accent1">
                                <a:lumMod val="75000"/>
                              </a:schemeClr>
                            </a:solidFill>
                            <a:latin typeface="Cambria Math"/>
                          </a:rPr>
                          <m:t>𝑤</m:t>
                        </m:r>
                        <m:r>
                          <a:rPr lang="en-US" sz="2400" i="1">
                            <a:solidFill>
                              <a:schemeClr val="accent1">
                                <a:lumMod val="75000"/>
                              </a:schemeClr>
                            </a:solidFill>
                            <a:latin typeface="Cambria Math"/>
                          </a:rPr>
                          <m:t>2</m:t>
                        </m:r>
                      </m:e>
                    </m:acc>
                  </m:oMath>
                </a14:m>
                <a:r>
                  <a:rPr lang="en-US" sz="2400" dirty="0" smtClean="0"/>
                  <a:t>  and </a:t>
                </a:r>
                <a14:m>
                  <m:oMath xmlns:m="http://schemas.openxmlformats.org/officeDocument/2006/math">
                    <m:acc>
                      <m:accPr>
                        <m:chr m:val="⃗"/>
                        <m:ctrlPr>
                          <a:rPr lang="en-US" sz="2400" i="1" smtClean="0">
                            <a:solidFill>
                              <a:schemeClr val="accent1">
                                <a:lumMod val="75000"/>
                              </a:schemeClr>
                            </a:solidFill>
                            <a:latin typeface="Cambria Math" panose="02040503050406030204" pitchFamily="18" charset="0"/>
                          </a:rPr>
                        </m:ctrlPr>
                      </m:accPr>
                      <m:e>
                        <m:r>
                          <a:rPr lang="en-US" sz="2400" b="0" i="1" smtClean="0">
                            <a:solidFill>
                              <a:schemeClr val="accent1">
                                <a:lumMod val="75000"/>
                              </a:schemeClr>
                            </a:solidFill>
                            <a:latin typeface="Cambria Math"/>
                          </a:rPr>
                          <m:t>𝑝</m:t>
                        </m:r>
                        <m:r>
                          <a:rPr lang="en-US" sz="2400" i="1">
                            <a:solidFill>
                              <a:schemeClr val="accent1">
                                <a:lumMod val="75000"/>
                              </a:schemeClr>
                            </a:solidFill>
                            <a:latin typeface="Cambria Math"/>
                          </a:rPr>
                          <m:t>1</m:t>
                        </m:r>
                      </m:e>
                    </m:acc>
                    <m:r>
                      <a:rPr lang="en-US" sz="2400" i="1">
                        <a:solidFill>
                          <a:schemeClr val="accent1">
                            <a:lumMod val="75000"/>
                          </a:schemeClr>
                        </a:solidFill>
                        <a:latin typeface="Cambria Math"/>
                      </a:rPr>
                      <m:t>,</m:t>
                    </m:r>
                    <m:acc>
                      <m:accPr>
                        <m:chr m:val="⃗"/>
                        <m:ctrlPr>
                          <a:rPr lang="en-US" sz="2400" i="1" smtClean="0">
                            <a:solidFill>
                              <a:schemeClr val="accent1">
                                <a:lumMod val="75000"/>
                              </a:schemeClr>
                            </a:solidFill>
                            <a:latin typeface="Cambria Math" panose="02040503050406030204" pitchFamily="18" charset="0"/>
                          </a:rPr>
                        </m:ctrlPr>
                      </m:accPr>
                      <m:e>
                        <m:r>
                          <a:rPr lang="en-US" sz="2400" b="0" i="1" smtClean="0">
                            <a:solidFill>
                              <a:schemeClr val="accent1">
                                <a:lumMod val="75000"/>
                              </a:schemeClr>
                            </a:solidFill>
                            <a:latin typeface="Cambria Math"/>
                          </a:rPr>
                          <m:t>𝑝</m:t>
                        </m:r>
                        <m:r>
                          <a:rPr lang="en-US" sz="2400" i="1">
                            <a:solidFill>
                              <a:schemeClr val="accent1">
                                <a:lumMod val="75000"/>
                              </a:schemeClr>
                            </a:solidFill>
                            <a:latin typeface="Cambria Math"/>
                          </a:rPr>
                          <m:t>2</m:t>
                        </m:r>
                      </m:e>
                    </m:acc>
                  </m:oMath>
                </a14:m>
                <a:endParaRPr lang="en-US" sz="2400" dirty="0" smtClean="0"/>
              </a:p>
              <a:p>
                <a:pPr marL="216000" indent="0">
                  <a:buNone/>
                </a:pPr>
                <a:r>
                  <a:rPr lang="en-US" sz="2000" dirty="0" smtClean="0"/>
                  <a:t>Vectors from </a:t>
                </a:r>
                <a:r>
                  <a:rPr lang="en-US" sz="2000" dirty="0"/>
                  <a:t>Recurrent Neural Network Language Model (RNNLM, </a:t>
                </a:r>
                <a:r>
                  <a:rPr lang="en-US" sz="2000" dirty="0" err="1"/>
                  <a:t>Mikolov</a:t>
                </a:r>
                <a:r>
                  <a:rPr lang="en-US" sz="2000" dirty="0"/>
                  <a:t> et al., 2013)</a:t>
                </a:r>
                <a:endParaRPr lang="en-US" sz="2400" dirty="0"/>
              </a:p>
              <a:p>
                <a:pPr marL="342900" indent="-342900">
                  <a:buFont typeface="Arial" pitchFamily="34" charset="0"/>
                  <a:buChar char="•"/>
                </a:pPr>
                <a:r>
                  <a:rPr lang="en-US" sz="2400" dirty="0"/>
                  <a:t>Word pair vectors: </a:t>
                </a:r>
                <a14:m>
                  <m:oMath xmlns:m="http://schemas.openxmlformats.org/officeDocument/2006/math">
                    <m:acc>
                      <m:accPr>
                        <m:chr m:val="⃗"/>
                        <m:ctrlPr>
                          <a:rPr lang="en-US" sz="2400" i="1" smtClean="0">
                            <a:solidFill>
                              <a:schemeClr val="accent1">
                                <a:lumMod val="75000"/>
                              </a:schemeClr>
                            </a:solidFill>
                            <a:latin typeface="Cambria Math" panose="02040503050406030204" pitchFamily="18" charset="0"/>
                          </a:rPr>
                        </m:ctrlPr>
                      </m:accPr>
                      <m:e>
                        <m:r>
                          <a:rPr lang="en-US" sz="2400" i="1">
                            <a:solidFill>
                              <a:schemeClr val="accent1">
                                <a:lumMod val="75000"/>
                              </a:schemeClr>
                            </a:solidFill>
                            <a:latin typeface="Cambria Math"/>
                          </a:rPr>
                          <m:t>𝑤</m:t>
                        </m:r>
                        <m:r>
                          <a:rPr lang="en-US" sz="2400" i="1">
                            <a:solidFill>
                              <a:schemeClr val="accent1">
                                <a:lumMod val="75000"/>
                              </a:schemeClr>
                            </a:solidFill>
                            <a:latin typeface="Cambria Math"/>
                          </a:rPr>
                          <m:t>1:</m:t>
                        </m:r>
                        <m:r>
                          <a:rPr lang="en-US" sz="2400" i="1">
                            <a:solidFill>
                              <a:schemeClr val="accent1">
                                <a:lumMod val="75000"/>
                              </a:schemeClr>
                            </a:solidFill>
                            <a:latin typeface="Cambria Math"/>
                          </a:rPr>
                          <m:t>𝑤</m:t>
                        </m:r>
                        <m:r>
                          <a:rPr lang="en-US" sz="2400" i="1">
                            <a:solidFill>
                              <a:schemeClr val="accent1">
                                <a:lumMod val="75000"/>
                              </a:schemeClr>
                            </a:solidFill>
                            <a:latin typeface="Cambria Math"/>
                          </a:rPr>
                          <m:t>2</m:t>
                        </m:r>
                      </m:e>
                    </m:acc>
                    <m:r>
                      <a:rPr lang="en-US" sz="2400" i="1">
                        <a:solidFill>
                          <a:schemeClr val="accent1">
                            <a:lumMod val="75000"/>
                          </a:schemeClr>
                        </a:solidFill>
                        <a:latin typeface="Cambria Math"/>
                      </a:rPr>
                      <m:t>= </m:t>
                    </m:r>
                    <m:acc>
                      <m:accPr>
                        <m:chr m:val="⃗"/>
                        <m:ctrlPr>
                          <a:rPr lang="en-US" sz="2400" i="1">
                            <a:solidFill>
                              <a:schemeClr val="accent1">
                                <a:lumMod val="75000"/>
                              </a:schemeClr>
                            </a:solidFill>
                            <a:latin typeface="Cambria Math" panose="02040503050406030204" pitchFamily="18" charset="0"/>
                          </a:rPr>
                        </m:ctrlPr>
                      </m:accPr>
                      <m:e>
                        <m:r>
                          <a:rPr lang="en-US" sz="2400" i="1">
                            <a:solidFill>
                              <a:schemeClr val="accent1">
                                <a:lumMod val="75000"/>
                              </a:schemeClr>
                            </a:solidFill>
                            <a:latin typeface="Cambria Math"/>
                          </a:rPr>
                          <m:t>𝑤</m:t>
                        </m:r>
                        <m:r>
                          <a:rPr lang="en-US" sz="2400" i="1">
                            <a:solidFill>
                              <a:schemeClr val="accent1">
                                <a:lumMod val="75000"/>
                              </a:schemeClr>
                            </a:solidFill>
                            <a:latin typeface="Cambria Math"/>
                          </a:rPr>
                          <m:t>1</m:t>
                        </m:r>
                      </m:e>
                    </m:acc>
                    <m:r>
                      <a:rPr lang="en-US" sz="2400" i="1">
                        <a:solidFill>
                          <a:schemeClr val="accent1">
                            <a:lumMod val="75000"/>
                          </a:schemeClr>
                        </a:solidFill>
                        <a:latin typeface="Cambria Math"/>
                      </a:rPr>
                      <m:t> −</m:t>
                    </m:r>
                    <m:acc>
                      <m:accPr>
                        <m:chr m:val="⃗"/>
                        <m:ctrlPr>
                          <a:rPr lang="en-US" sz="2400" i="1">
                            <a:solidFill>
                              <a:schemeClr val="accent1">
                                <a:lumMod val="75000"/>
                              </a:schemeClr>
                            </a:solidFill>
                            <a:latin typeface="Cambria Math" panose="02040503050406030204" pitchFamily="18" charset="0"/>
                          </a:rPr>
                        </m:ctrlPr>
                      </m:accPr>
                      <m:e>
                        <m:r>
                          <a:rPr lang="en-US" sz="2400" i="1">
                            <a:solidFill>
                              <a:schemeClr val="accent1">
                                <a:lumMod val="75000"/>
                              </a:schemeClr>
                            </a:solidFill>
                            <a:latin typeface="Cambria Math"/>
                          </a:rPr>
                          <m:t>𝑤</m:t>
                        </m:r>
                        <m:r>
                          <a:rPr lang="en-US" sz="2400" i="1">
                            <a:solidFill>
                              <a:schemeClr val="accent1">
                                <a:lumMod val="75000"/>
                              </a:schemeClr>
                            </a:solidFill>
                            <a:latin typeface="Cambria Math"/>
                          </a:rPr>
                          <m:t>2</m:t>
                        </m:r>
                      </m:e>
                    </m:acc>
                  </m:oMath>
                </a14:m>
                <a:endParaRPr lang="en-US" sz="2400" dirty="0"/>
              </a:p>
              <a:p>
                <a:pPr marL="342900" indent="-342900">
                  <a:buFont typeface="Arial" pitchFamily="34" charset="0"/>
                  <a:buChar char="•"/>
                </a:pPr>
                <a:r>
                  <a:rPr lang="en-US" sz="2400" dirty="0" smtClean="0"/>
                  <a:t>Word </a:t>
                </a:r>
                <a:r>
                  <a:rPr lang="en-US" sz="2400" dirty="0"/>
                  <a:t>pair vector similarity:  </a:t>
                </a:r>
              </a:p>
              <a:p>
                <a:pPr marL="82296" indent="0">
                  <a:buNone/>
                </a:pPr>
                <a14:m>
                  <m:oMathPara xmlns:m="http://schemas.openxmlformats.org/officeDocument/2006/math">
                    <m:oMathParaPr>
                      <m:jc m:val="centerGroup"/>
                    </m:oMathParaPr>
                    <m:oMath xmlns:m="http://schemas.openxmlformats.org/officeDocument/2006/math">
                      <m:func>
                        <m:funcPr>
                          <m:ctrlPr>
                            <a:rPr lang="en-US" sz="2400" i="1" smtClean="0">
                              <a:solidFill>
                                <a:schemeClr val="accent1">
                                  <a:lumMod val="75000"/>
                                </a:schemeClr>
                              </a:solidFill>
                              <a:latin typeface="Cambria Math" panose="02040503050406030204" pitchFamily="18" charset="0"/>
                            </a:rPr>
                          </m:ctrlPr>
                        </m:funcPr>
                        <m:fName>
                          <m:r>
                            <m:rPr>
                              <m:sty m:val="p"/>
                            </m:rPr>
                            <a:rPr lang="en-US" sz="2400">
                              <a:solidFill>
                                <a:schemeClr val="accent1">
                                  <a:lumMod val="75000"/>
                                </a:schemeClr>
                              </a:solidFill>
                              <a:latin typeface="Cambria Math"/>
                            </a:rPr>
                            <m:t>cos</m:t>
                          </m:r>
                        </m:fName>
                        <m:e>
                          <m:r>
                            <a:rPr lang="en-US" sz="2400" i="1">
                              <a:solidFill>
                                <a:schemeClr val="accent1">
                                  <a:lumMod val="75000"/>
                                </a:schemeClr>
                              </a:solidFill>
                              <a:latin typeface="Cambria Math"/>
                            </a:rPr>
                            <m:t>(</m:t>
                          </m:r>
                          <m:acc>
                            <m:accPr>
                              <m:chr m:val="⃗"/>
                              <m:ctrlPr>
                                <a:rPr lang="en-US" sz="2400" i="1">
                                  <a:solidFill>
                                    <a:schemeClr val="accent1">
                                      <a:lumMod val="75000"/>
                                    </a:schemeClr>
                                  </a:solidFill>
                                  <a:latin typeface="Cambria Math" panose="02040503050406030204" pitchFamily="18" charset="0"/>
                                </a:rPr>
                              </m:ctrlPr>
                            </m:accPr>
                            <m:e>
                              <m:r>
                                <a:rPr lang="en-US" sz="2400" i="1">
                                  <a:solidFill>
                                    <a:schemeClr val="accent1">
                                      <a:lumMod val="75000"/>
                                    </a:schemeClr>
                                  </a:solidFill>
                                  <a:latin typeface="Cambria Math"/>
                                </a:rPr>
                                <m:t>𝑤</m:t>
                              </m:r>
                              <m:r>
                                <a:rPr lang="en-US" sz="2400" i="1">
                                  <a:solidFill>
                                    <a:schemeClr val="accent1">
                                      <a:lumMod val="75000"/>
                                    </a:schemeClr>
                                  </a:solidFill>
                                  <a:latin typeface="Cambria Math"/>
                                </a:rPr>
                                <m:t>1:</m:t>
                              </m:r>
                              <m:r>
                                <a:rPr lang="en-US" sz="2400" i="1">
                                  <a:solidFill>
                                    <a:schemeClr val="accent1">
                                      <a:lumMod val="75000"/>
                                    </a:schemeClr>
                                  </a:solidFill>
                                  <a:latin typeface="Cambria Math"/>
                                </a:rPr>
                                <m:t>𝑤</m:t>
                              </m:r>
                              <m:r>
                                <a:rPr lang="en-US" sz="2400" i="1">
                                  <a:solidFill>
                                    <a:schemeClr val="accent1">
                                      <a:lumMod val="75000"/>
                                    </a:schemeClr>
                                  </a:solidFill>
                                  <a:latin typeface="Cambria Math"/>
                                </a:rPr>
                                <m:t>2</m:t>
                              </m:r>
                            </m:e>
                          </m:acc>
                          <m:r>
                            <a:rPr lang="en-US" sz="2400" i="1">
                              <a:solidFill>
                                <a:schemeClr val="accent1">
                                  <a:lumMod val="75000"/>
                                </a:schemeClr>
                              </a:solidFill>
                              <a:latin typeface="Cambria Math"/>
                            </a:rPr>
                            <m:t>,</m:t>
                          </m:r>
                          <m:acc>
                            <m:accPr>
                              <m:chr m:val="⃗"/>
                              <m:ctrlPr>
                                <a:rPr lang="en-US" sz="2400" i="1">
                                  <a:solidFill>
                                    <a:schemeClr val="accent1">
                                      <a:lumMod val="75000"/>
                                    </a:schemeClr>
                                  </a:solidFill>
                                  <a:latin typeface="Cambria Math" panose="02040503050406030204" pitchFamily="18" charset="0"/>
                                </a:rPr>
                              </m:ctrlPr>
                            </m:accPr>
                            <m:e>
                              <m:r>
                                <a:rPr lang="en-US" sz="2400" b="0" i="1" smtClean="0">
                                  <a:solidFill>
                                    <a:schemeClr val="accent1">
                                      <a:lumMod val="75000"/>
                                    </a:schemeClr>
                                  </a:solidFill>
                                  <a:latin typeface="Cambria Math"/>
                                </a:rPr>
                                <m:t>𝑝</m:t>
                              </m:r>
                              <m:r>
                                <a:rPr lang="en-US" sz="2400" i="1">
                                  <a:solidFill>
                                    <a:schemeClr val="accent1">
                                      <a:lumMod val="75000"/>
                                    </a:schemeClr>
                                  </a:solidFill>
                                  <a:latin typeface="Cambria Math"/>
                                </a:rPr>
                                <m:t>1:</m:t>
                              </m:r>
                              <m:r>
                                <a:rPr lang="en-US" sz="2400" b="0" i="1" smtClean="0">
                                  <a:solidFill>
                                    <a:schemeClr val="accent1">
                                      <a:lumMod val="75000"/>
                                    </a:schemeClr>
                                  </a:solidFill>
                                  <a:latin typeface="Cambria Math"/>
                                </a:rPr>
                                <m:t>𝑝</m:t>
                              </m:r>
                              <m:r>
                                <a:rPr lang="en-US" sz="2400" i="1">
                                  <a:solidFill>
                                    <a:schemeClr val="accent1">
                                      <a:lumMod val="75000"/>
                                    </a:schemeClr>
                                  </a:solidFill>
                                  <a:latin typeface="Cambria Math"/>
                                </a:rPr>
                                <m:t>2</m:t>
                              </m:r>
                            </m:e>
                          </m:acc>
                          <m:r>
                            <a:rPr lang="en-US" sz="2400" i="1">
                              <a:solidFill>
                                <a:schemeClr val="accent1">
                                  <a:lumMod val="75000"/>
                                </a:schemeClr>
                              </a:solidFill>
                              <a:latin typeface="Cambria Math"/>
                            </a:rPr>
                            <m:t>)</m:t>
                          </m:r>
                        </m:e>
                      </m:func>
                    </m:oMath>
                  </m:oMathPara>
                </a14:m>
                <a:endParaRPr lang="en-US" sz="2000" b="1" dirty="0"/>
              </a:p>
              <a:p>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611560" y="2204864"/>
                <a:ext cx="4032448" cy="3650230"/>
              </a:xfrm>
              <a:prstGeom prst="rect">
                <a:avLst/>
              </a:prstGeom>
              <a:blipFill rotWithShape="1">
                <a:blip r:embed="rId3" cstate="print"/>
                <a:stretch>
                  <a:fillRect l="-1964" t="-1338" r="-3625"/>
                </a:stretch>
              </a:blipFill>
            </p:spPr>
            <p:txBody>
              <a:bodyPr/>
              <a:lstStyle/>
              <a:p>
                <a:r>
                  <a:rPr lang="en-US">
                    <a:noFill/>
                  </a:rPr>
                  <a:t> </a:t>
                </a:r>
              </a:p>
            </p:txBody>
          </p:sp>
        </mc:Fallback>
      </mc:AlternateContent>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427984" y="2118821"/>
            <a:ext cx="4321178" cy="3736273"/>
          </a:xfrm>
          <a:prstGeom prst="rect">
            <a:avLst/>
          </a:prstGeom>
        </p:spPr>
      </p:pic>
      <p:sp>
        <p:nvSpPr>
          <p:cNvPr id="8" name="TextBox 7"/>
          <p:cNvSpPr txBox="1"/>
          <p:nvPr/>
        </p:nvSpPr>
        <p:spPr>
          <a:xfrm>
            <a:off x="611560" y="5855094"/>
            <a:ext cx="8137602" cy="738664"/>
          </a:xfrm>
          <a:prstGeom prst="rect">
            <a:avLst/>
          </a:prstGeom>
          <a:noFill/>
        </p:spPr>
        <p:txBody>
          <a:bodyPr wrap="square" rtlCol="0">
            <a:spAutoFit/>
          </a:bodyPr>
          <a:lstStyle/>
          <a:p>
            <a:pPr marL="666750" lvl="1" indent="-666750">
              <a:buClr>
                <a:srgbClr val="FFC000"/>
              </a:buClr>
            </a:pPr>
            <a:r>
              <a:rPr lang="en-US" sz="2400" b="1" dirty="0" smtClean="0">
                <a:solidFill>
                  <a:schemeClr val="tx2">
                    <a:lumMod val="50000"/>
                  </a:schemeClr>
                </a:solidFill>
              </a:rPr>
              <a:t>Accuracy 41.2  </a:t>
            </a:r>
            <a:r>
              <a:rPr lang="en-US" sz="2400" b="1" dirty="0" smtClean="0">
                <a:solidFill>
                  <a:srgbClr val="C00000"/>
                </a:solidFill>
              </a:rPr>
              <a:t>(up 4.5%)</a:t>
            </a:r>
            <a:r>
              <a:rPr lang="en-US" sz="2400" b="1" dirty="0" smtClean="0">
                <a:solidFill>
                  <a:schemeClr val="tx2">
                    <a:lumMod val="50000"/>
                  </a:schemeClr>
                </a:solidFill>
              </a:rPr>
              <a:t>          Spearman 0.234 </a:t>
            </a:r>
            <a:r>
              <a:rPr lang="en-US" sz="2400" b="1" dirty="0" smtClean="0">
                <a:solidFill>
                  <a:srgbClr val="C00000"/>
                </a:solidFill>
              </a:rPr>
              <a:t>(up 18%)</a:t>
            </a:r>
          </a:p>
          <a:p>
            <a:endParaRPr lang="en-US" dirty="0"/>
          </a:p>
        </p:txBody>
      </p:sp>
      <p:sp>
        <p:nvSpPr>
          <p:cNvPr id="9" name="Slide Number Placeholder 8"/>
          <p:cNvSpPr>
            <a:spLocks noGrp="1"/>
          </p:cNvSpPr>
          <p:nvPr>
            <p:ph type="sldNum" sz="quarter" idx="12"/>
          </p:nvPr>
        </p:nvSpPr>
        <p:spPr/>
        <p:txBody>
          <a:bodyPr/>
          <a:lstStyle/>
          <a:p>
            <a:fld id="{546E3917-45BD-46AC-BB4A-F2ABE3C824C7}" type="slidenum">
              <a:rPr lang="en-US" smtClean="0"/>
              <a:pPr/>
              <a:t>26</a:t>
            </a:fld>
            <a:endParaRPr lang="en-US"/>
          </a:p>
        </p:txBody>
      </p:sp>
    </p:spTree>
    <p:extLst>
      <p:ext uri="{BB962C8B-B14F-4D97-AF65-F5344CB8AC3E}">
        <p14:creationId xmlns="" xmlns:p14="http://schemas.microsoft.com/office/powerpoint/2010/main" val="949814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Task</a:t>
            </a:r>
            <a:r>
              <a:rPr lang="en-US" b="1" dirty="0" smtClean="0">
                <a:solidFill>
                  <a:srgbClr val="FFC000"/>
                </a:solidFill>
              </a:rPr>
              <a:t>: Select Good/Bad Pairs</a:t>
            </a:r>
            <a:r>
              <a:rPr lang="en-US" b="1" dirty="0" smtClean="0"/>
              <a:t> </a:t>
            </a:r>
            <a:endParaRPr lang="en-US" b="1" dirty="0"/>
          </a:p>
        </p:txBody>
      </p:sp>
      <p:sp>
        <p:nvSpPr>
          <p:cNvPr id="3" name="Content Placeholder 2"/>
          <p:cNvSpPr>
            <a:spLocks noGrp="1"/>
          </p:cNvSpPr>
          <p:nvPr>
            <p:ph idx="1"/>
          </p:nvPr>
        </p:nvSpPr>
        <p:spPr/>
        <p:txBody>
          <a:bodyPr>
            <a:normAutofit/>
          </a:bodyPr>
          <a:lstStyle/>
          <a:p>
            <a:pPr>
              <a:buNone/>
            </a:pPr>
            <a:r>
              <a:rPr lang="es-MX" b="1" dirty="0" err="1" smtClean="0"/>
              <a:t>SemEval</a:t>
            </a:r>
            <a:r>
              <a:rPr lang="es-MX" b="1" dirty="0" smtClean="0"/>
              <a:t> 2012 </a:t>
            </a:r>
            <a:r>
              <a:rPr lang="es-MX" b="1" dirty="0" err="1" smtClean="0"/>
              <a:t>Task</a:t>
            </a:r>
            <a:r>
              <a:rPr lang="es-MX" b="1" dirty="0" smtClean="0"/>
              <a:t> 2: </a:t>
            </a:r>
          </a:p>
          <a:p>
            <a:pPr>
              <a:buNone/>
            </a:pPr>
            <a:r>
              <a:rPr lang="es-MX" b="1" dirty="0" err="1" smtClean="0"/>
              <a:t>Measuring</a:t>
            </a:r>
            <a:r>
              <a:rPr lang="es-MX" b="1" dirty="0" smtClean="0"/>
              <a:t> </a:t>
            </a:r>
            <a:r>
              <a:rPr lang="es-MX" b="1" dirty="0" err="1" smtClean="0"/>
              <a:t>Degrees</a:t>
            </a:r>
            <a:r>
              <a:rPr lang="es-MX" b="1" dirty="0" smtClean="0"/>
              <a:t> of </a:t>
            </a:r>
            <a:r>
              <a:rPr lang="es-MX" b="1" dirty="0" err="1" smtClean="0"/>
              <a:t>Relational</a:t>
            </a:r>
            <a:r>
              <a:rPr lang="es-MX" b="1" dirty="0" smtClean="0"/>
              <a:t> </a:t>
            </a:r>
            <a:r>
              <a:rPr lang="es-MX" b="1" dirty="0" err="1" smtClean="0"/>
              <a:t>Similarity</a:t>
            </a:r>
            <a:endParaRPr lang="ru-RU" b="1" dirty="0" smtClean="0"/>
          </a:p>
          <a:p>
            <a:r>
              <a:rPr lang="en-US" dirty="0" smtClean="0"/>
              <a:t>Randomly select 4 pairs from a group of 40 pairs</a:t>
            </a:r>
          </a:p>
          <a:p>
            <a:r>
              <a:rPr lang="en-US" dirty="0" smtClean="0"/>
              <a:t>Present them to a human annotator to choose the best and the worst one: </a:t>
            </a:r>
          </a:p>
          <a:p>
            <a:pPr marL="603504" lvl="2" indent="0">
              <a:buNone/>
            </a:pPr>
            <a:r>
              <a:rPr lang="en-US" sz="2400" dirty="0" smtClean="0"/>
              <a:t> Taxonomy: Y is a type of X</a:t>
            </a:r>
          </a:p>
          <a:p>
            <a:pPr marL="603504" lvl="2" indent="0">
              <a:buNone/>
            </a:pPr>
            <a:r>
              <a:rPr lang="en-US" sz="2400" dirty="0" smtClean="0">
                <a:solidFill>
                  <a:srgbClr val="C00000"/>
                </a:solidFill>
              </a:rPr>
              <a:t>"</a:t>
            </a:r>
            <a:r>
              <a:rPr lang="en-US" sz="2400" dirty="0" err="1" smtClean="0">
                <a:solidFill>
                  <a:srgbClr val="C00000"/>
                </a:solidFill>
              </a:rPr>
              <a:t>oak:tree</a:t>
            </a:r>
            <a:r>
              <a:rPr lang="en-US" sz="2400" dirty="0" smtClean="0">
                <a:solidFill>
                  <a:srgbClr val="C00000"/>
                </a:solidFill>
              </a:rPr>
              <a:t>" </a:t>
            </a:r>
            <a:r>
              <a:rPr lang="en-US" sz="2400" dirty="0" smtClean="0"/>
              <a:t>"</a:t>
            </a:r>
            <a:r>
              <a:rPr lang="en-US" sz="2400" dirty="0" err="1" smtClean="0"/>
              <a:t>vegetable:carrot</a:t>
            </a:r>
            <a:r>
              <a:rPr lang="en-US" sz="2400" dirty="0"/>
              <a:t> "</a:t>
            </a:r>
            <a:r>
              <a:rPr lang="en-US" sz="2400" dirty="0" smtClean="0"/>
              <a:t> </a:t>
            </a:r>
            <a:r>
              <a:rPr lang="en-US" sz="2400" dirty="0" smtClean="0">
                <a:solidFill>
                  <a:srgbClr val="00B050"/>
                </a:solidFill>
              </a:rPr>
              <a:t>"</a:t>
            </a:r>
            <a:r>
              <a:rPr lang="en-US" sz="2400" dirty="0" err="1" smtClean="0">
                <a:solidFill>
                  <a:srgbClr val="00B050"/>
                </a:solidFill>
              </a:rPr>
              <a:t>tree:oak</a:t>
            </a:r>
            <a:r>
              <a:rPr lang="en-US" sz="2400" dirty="0" smtClean="0">
                <a:solidFill>
                  <a:srgbClr val="00B050"/>
                </a:solidFill>
              </a:rPr>
              <a:t>" </a:t>
            </a:r>
            <a:r>
              <a:rPr lang="en-US" sz="2400" dirty="0" smtClean="0"/>
              <a:t>"</a:t>
            </a:r>
            <a:r>
              <a:rPr lang="en-US" sz="2400" dirty="0" err="1" smtClean="0"/>
              <a:t>currency:dollar</a:t>
            </a:r>
            <a:r>
              <a:rPr lang="en-US" sz="2400" dirty="0" smtClean="0"/>
              <a:t>"</a:t>
            </a:r>
          </a:p>
          <a:p>
            <a:pPr marL="603504" lvl="2" indent="0">
              <a:buNone/>
            </a:pPr>
            <a:r>
              <a:rPr lang="en-US" sz="2400" dirty="0" smtClean="0"/>
              <a:t>~100 questions for each group  covering all the pairs </a:t>
            </a:r>
          </a:p>
          <a:p>
            <a:pPr marL="539496" indent="-457200"/>
            <a:r>
              <a:rPr lang="en-US" dirty="0" smtClean="0"/>
              <a:t>Form the Gold Standard</a:t>
            </a:r>
            <a:endParaRPr lang="en-US" dirty="0"/>
          </a:p>
        </p:txBody>
      </p:sp>
      <p:sp>
        <p:nvSpPr>
          <p:cNvPr id="4" name="Slide Number Placeholder 3"/>
          <p:cNvSpPr>
            <a:spLocks noGrp="1"/>
          </p:cNvSpPr>
          <p:nvPr>
            <p:ph type="sldNum" sz="quarter" idx="12"/>
          </p:nvPr>
        </p:nvSpPr>
        <p:spPr/>
        <p:txBody>
          <a:bodyPr/>
          <a:lstStyle/>
          <a:p>
            <a:fld id="{546E3917-45BD-46AC-BB4A-F2ABE3C824C7}" type="slidenum">
              <a:rPr lang="en-US" smtClean="0"/>
              <a:pPr/>
              <a:t>27</a:t>
            </a:fld>
            <a:endParaRPr lang="en-US"/>
          </a:p>
        </p:txBody>
      </p:sp>
    </p:spTree>
    <p:extLst>
      <p:ext uri="{BB962C8B-B14F-4D97-AF65-F5344CB8AC3E}">
        <p14:creationId xmlns="" xmlns:p14="http://schemas.microsoft.com/office/powerpoint/2010/main" val="2714925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Dataset: Word Pairs and Relations</a:t>
            </a:r>
            <a:r>
              <a:rPr lang="en-US" dirty="0" smtClean="0"/>
              <a:t> </a:t>
            </a:r>
            <a:endParaRPr lang="en-US" dirty="0"/>
          </a:p>
        </p:txBody>
      </p:sp>
      <p:sp>
        <p:nvSpPr>
          <p:cNvPr id="3" name="Content Placeholder 2"/>
          <p:cNvSpPr>
            <a:spLocks noGrp="1"/>
          </p:cNvSpPr>
          <p:nvPr>
            <p:ph idx="1"/>
          </p:nvPr>
        </p:nvSpPr>
        <p:spPr>
          <a:xfrm>
            <a:off x="323528" y="1268760"/>
            <a:ext cx="8538152" cy="5181600"/>
          </a:xfrm>
        </p:spPr>
        <p:txBody>
          <a:bodyPr>
            <a:normAutofit lnSpcReduction="10000"/>
          </a:bodyPr>
          <a:lstStyle/>
          <a:p>
            <a:pPr>
              <a:buNone/>
            </a:pPr>
            <a:r>
              <a:rPr lang="en-US" dirty="0" smtClean="0"/>
              <a:t>79 relations</a:t>
            </a:r>
          </a:p>
          <a:p>
            <a:r>
              <a:rPr lang="en-US" dirty="0" smtClean="0"/>
              <a:t>10 main categories: </a:t>
            </a:r>
          </a:p>
          <a:p>
            <a:pPr lvl="2"/>
            <a:r>
              <a:rPr lang="en-US" dirty="0"/>
              <a:t>Class Inclusion </a:t>
            </a:r>
          </a:p>
          <a:p>
            <a:pPr lvl="2"/>
            <a:r>
              <a:rPr lang="en-US" dirty="0"/>
              <a:t>Part-Whole</a:t>
            </a:r>
          </a:p>
          <a:p>
            <a:pPr lvl="2"/>
            <a:r>
              <a:rPr lang="en-US" dirty="0"/>
              <a:t>Similarity </a:t>
            </a:r>
          </a:p>
          <a:p>
            <a:pPr lvl="2"/>
            <a:r>
              <a:rPr lang="en-US" dirty="0"/>
              <a:t>Contrast </a:t>
            </a:r>
          </a:p>
          <a:p>
            <a:pPr lvl="2"/>
            <a:r>
              <a:rPr lang="en-US" dirty="0"/>
              <a:t>Attribute</a:t>
            </a:r>
          </a:p>
          <a:p>
            <a:pPr lvl="2"/>
            <a:r>
              <a:rPr lang="en-US" dirty="0"/>
              <a:t>Non-Attribute</a:t>
            </a:r>
          </a:p>
          <a:p>
            <a:pPr lvl="2"/>
            <a:r>
              <a:rPr lang="en-US" dirty="0"/>
              <a:t>Case Relations</a:t>
            </a:r>
          </a:p>
          <a:p>
            <a:pPr lvl="2"/>
            <a:r>
              <a:rPr lang="en-US" dirty="0"/>
              <a:t>Cause-Purpose</a:t>
            </a:r>
          </a:p>
          <a:p>
            <a:pPr lvl="2"/>
            <a:r>
              <a:rPr lang="en-US" dirty="0"/>
              <a:t>Space-Time</a:t>
            </a:r>
          </a:p>
          <a:p>
            <a:pPr lvl="2"/>
            <a:r>
              <a:rPr lang="en-US" dirty="0" smtClean="0"/>
              <a:t>Reference</a:t>
            </a:r>
          </a:p>
          <a:p>
            <a:r>
              <a:rPr lang="en-US" dirty="0" smtClean="0"/>
              <a:t>5-9 finer relation groups in each category  </a:t>
            </a:r>
          </a:p>
          <a:p>
            <a:r>
              <a:rPr lang="en-US" dirty="0" smtClean="0"/>
              <a:t>79 groups × 40 word pairs </a:t>
            </a:r>
            <a:endParaRPr lang="en-US" dirty="0"/>
          </a:p>
        </p:txBody>
      </p:sp>
      <p:sp>
        <p:nvSpPr>
          <p:cNvPr id="4" name="Slide Number Placeholder 3"/>
          <p:cNvSpPr>
            <a:spLocks noGrp="1"/>
          </p:cNvSpPr>
          <p:nvPr>
            <p:ph type="sldNum" sz="quarter" idx="12"/>
          </p:nvPr>
        </p:nvSpPr>
        <p:spPr/>
        <p:txBody>
          <a:bodyPr/>
          <a:lstStyle/>
          <a:p>
            <a:fld id="{546E3917-45BD-46AC-BB4A-F2ABE3C824C7}" type="slidenum">
              <a:rPr lang="en-US" smtClean="0"/>
              <a:pPr/>
              <a:t>28</a:t>
            </a:fld>
            <a:endParaRPr lang="en-US"/>
          </a:p>
        </p:txBody>
      </p:sp>
    </p:spTree>
    <p:extLst>
      <p:ext uri="{BB962C8B-B14F-4D97-AF65-F5344CB8AC3E}">
        <p14:creationId xmlns="" xmlns:p14="http://schemas.microsoft.com/office/powerpoint/2010/main" val="29117267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a:t>
            </a:r>
            <a:r>
              <a:rPr lang="en-US" b="1" dirty="0" smtClean="0">
                <a:solidFill>
                  <a:srgbClr val="FFC000"/>
                </a:solidFill>
              </a:rPr>
              <a:t>(??? Delete it)</a:t>
            </a:r>
            <a:endParaRPr lang="en-US" b="1" dirty="0">
              <a:solidFill>
                <a:srgbClr val="FFC000"/>
              </a:solidFill>
            </a:endParaRPr>
          </a:p>
        </p:txBody>
      </p:sp>
      <p:sp>
        <p:nvSpPr>
          <p:cNvPr id="3" name="Content Placeholder 2"/>
          <p:cNvSpPr>
            <a:spLocks noGrp="1"/>
          </p:cNvSpPr>
          <p:nvPr>
            <p:ph sz="quarter" idx="1"/>
          </p:nvPr>
        </p:nvSpPr>
        <p:spPr>
          <a:xfrm>
            <a:off x="457200" y="1291208"/>
            <a:ext cx="8229600" cy="5378152"/>
          </a:xfrm>
        </p:spPr>
        <p:txBody>
          <a:bodyPr>
            <a:normAutofit fontScale="85000" lnSpcReduction="20000"/>
          </a:bodyPr>
          <a:lstStyle/>
          <a:p>
            <a:pPr marL="539496" indent="-457200"/>
            <a:r>
              <a:rPr lang="en-US" sz="2800" dirty="0"/>
              <a:t>Search</a:t>
            </a:r>
          </a:p>
          <a:p>
            <a:pPr marL="813816" lvl="1" indent="-457200"/>
            <a:r>
              <a:rPr lang="en-US" sz="2800" dirty="0"/>
              <a:t>Relational search: </a:t>
            </a:r>
            <a:r>
              <a:rPr lang="en-US" sz="2800" b="1" u="sng" dirty="0"/>
              <a:t>ranked</a:t>
            </a:r>
            <a:r>
              <a:rPr lang="en-US" sz="2800" dirty="0"/>
              <a:t> results </a:t>
            </a:r>
          </a:p>
          <a:p>
            <a:pPr marL="603504" lvl="2" indent="0">
              <a:buNone/>
            </a:pPr>
            <a:r>
              <a:rPr lang="en-US" sz="2100" dirty="0"/>
              <a:t>		Parts of a car:  wheel,  bumper, …, windshield wiper</a:t>
            </a:r>
          </a:p>
          <a:p>
            <a:pPr marL="813816" lvl="1" indent="-457200"/>
            <a:r>
              <a:rPr lang="en-US" sz="2800" dirty="0"/>
              <a:t>Analogy search: </a:t>
            </a:r>
          </a:p>
          <a:p>
            <a:pPr marL="603504" lvl="2" indent="0">
              <a:buNone/>
            </a:pPr>
            <a:r>
              <a:rPr lang="en-US" sz="2100" dirty="0"/>
              <a:t>		dogs : bark = cows :  ?	</a:t>
            </a:r>
          </a:p>
          <a:p>
            <a:r>
              <a:rPr lang="en-US" sz="2800" dirty="0"/>
              <a:t>  Education </a:t>
            </a:r>
          </a:p>
          <a:p>
            <a:pPr marL="699516" lvl="1" indent="-342900"/>
            <a:r>
              <a:rPr lang="en-US" sz="2800" dirty="0"/>
              <a:t>GRE, SAT tests  </a:t>
            </a:r>
          </a:p>
          <a:p>
            <a:pPr marL="603504" lvl="2" indent="0">
              <a:buNone/>
            </a:pPr>
            <a:r>
              <a:rPr lang="en-US" sz="2100" i="1" dirty="0"/>
              <a:t>lull : trust</a:t>
            </a:r>
          </a:p>
          <a:p>
            <a:pPr marL="946404" lvl="2" indent="-342900"/>
            <a:r>
              <a:rPr lang="en-US" sz="2100" dirty="0"/>
              <a:t>balk : fortitude</a:t>
            </a:r>
          </a:p>
          <a:p>
            <a:pPr marL="946404" lvl="2" indent="-342900"/>
            <a:r>
              <a:rPr lang="en-US" sz="2100" dirty="0"/>
              <a:t>betray : loyalty</a:t>
            </a:r>
          </a:p>
          <a:p>
            <a:pPr marL="946404" lvl="2" indent="-342900"/>
            <a:r>
              <a:rPr lang="en-US" sz="2100" i="1" dirty="0"/>
              <a:t>cajole : compliance</a:t>
            </a:r>
          </a:p>
          <a:p>
            <a:pPr marL="946404" lvl="2" indent="-342900"/>
            <a:r>
              <a:rPr lang="en-US" sz="2100" dirty="0"/>
              <a:t>hinder : destination</a:t>
            </a:r>
          </a:p>
          <a:p>
            <a:pPr marL="946404" lvl="2" indent="-342900"/>
            <a:r>
              <a:rPr lang="en-US" sz="2100" dirty="0"/>
              <a:t>soothe : passion</a:t>
            </a:r>
          </a:p>
          <a:p>
            <a:pPr marL="603504" lvl="2" indent="0">
              <a:buNone/>
            </a:pPr>
            <a:r>
              <a:rPr lang="en-US" sz="2100" dirty="0"/>
              <a:t>How easy/difficult is it to determine that two word pairs  express the same relation? </a:t>
            </a:r>
          </a:p>
          <a:p>
            <a:pPr lvl="0"/>
            <a:r>
              <a:rPr lang="en-US" sz="2800" dirty="0"/>
              <a:t>Semantic parsing and </a:t>
            </a:r>
            <a:r>
              <a:rPr lang="en-US" sz="2800" dirty="0" smtClean="0"/>
              <a:t>matching</a:t>
            </a:r>
            <a:endParaRPr lang="en-US" dirty="0"/>
          </a:p>
        </p:txBody>
      </p:sp>
      <p:sp>
        <p:nvSpPr>
          <p:cNvPr id="4" name="Slide Number Placeholder 3"/>
          <p:cNvSpPr>
            <a:spLocks noGrp="1"/>
          </p:cNvSpPr>
          <p:nvPr>
            <p:ph type="sldNum" sz="quarter" idx="12"/>
          </p:nvPr>
        </p:nvSpPr>
        <p:spPr/>
        <p:txBody>
          <a:bodyPr/>
          <a:lstStyle/>
          <a:p>
            <a:fld id="{546E3917-45BD-46AC-BB4A-F2ABE3C824C7}" type="slidenum">
              <a:rPr lang="en-US" smtClean="0"/>
              <a:pPr/>
              <a:t>29</a:t>
            </a:fld>
            <a:endParaRPr lang="en-US"/>
          </a:p>
        </p:txBody>
      </p:sp>
    </p:spTree>
    <p:extLst>
      <p:ext uri="{BB962C8B-B14F-4D97-AF65-F5344CB8AC3E}">
        <p14:creationId xmlns="" xmlns:p14="http://schemas.microsoft.com/office/powerpoint/2010/main" val="1670906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Relations in word pairs</a:t>
            </a:r>
            <a:endParaRPr lang="ru-RU"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3</a:t>
            </a:fld>
            <a:endParaRPr lang="en-US"/>
          </a:p>
        </p:txBody>
      </p:sp>
      <p:sp>
        <p:nvSpPr>
          <p:cNvPr id="4" name="Content Placeholder 3"/>
          <p:cNvSpPr>
            <a:spLocks noGrp="1"/>
          </p:cNvSpPr>
          <p:nvPr>
            <p:ph sz="quarter" idx="1"/>
          </p:nvPr>
        </p:nvSpPr>
        <p:spPr/>
        <p:txBody>
          <a:bodyPr>
            <a:normAutofit lnSpcReduction="10000"/>
          </a:bodyPr>
          <a:lstStyle/>
          <a:p>
            <a:pPr>
              <a:buNone/>
            </a:pPr>
            <a:r>
              <a:rPr lang="en-US" b="1" dirty="0" smtClean="0">
                <a:solidFill>
                  <a:schemeClr val="tx2">
                    <a:lumMod val="75000"/>
                  </a:schemeClr>
                </a:solidFill>
              </a:rPr>
              <a:t>More examples: </a:t>
            </a:r>
          </a:p>
          <a:p>
            <a:pPr lvl="1"/>
            <a:r>
              <a:rPr lang="en-US" sz="2800" b="1" dirty="0" smtClean="0"/>
              <a:t>Cause-effect	                 </a:t>
            </a:r>
            <a:r>
              <a:rPr lang="en-US" sz="2800" dirty="0" smtClean="0">
                <a:solidFill>
                  <a:schemeClr val="tx1"/>
                </a:solidFill>
              </a:rPr>
              <a:t>joke : laughter</a:t>
            </a:r>
            <a:r>
              <a:rPr lang="en-US" sz="2800" dirty="0" smtClean="0"/>
              <a:t> </a:t>
            </a:r>
          </a:p>
          <a:p>
            <a:pPr lvl="1"/>
            <a:r>
              <a:rPr lang="en-US" sz="2800" b="1" dirty="0" err="1" smtClean="0"/>
              <a:t>Time:Associated</a:t>
            </a:r>
            <a:r>
              <a:rPr lang="en-US" sz="2800" b="1" dirty="0" smtClean="0"/>
              <a:t> Item</a:t>
            </a:r>
            <a:r>
              <a:rPr lang="en-US" sz="2800" i="1" dirty="0" smtClean="0"/>
              <a:t> </a:t>
            </a:r>
            <a:r>
              <a:rPr lang="en-US" sz="2800" dirty="0" smtClean="0"/>
              <a:t> </a:t>
            </a:r>
            <a:r>
              <a:rPr lang="en-US" sz="2800" dirty="0" smtClean="0">
                <a:solidFill>
                  <a:schemeClr val="tx1"/>
                </a:solidFill>
              </a:rPr>
              <a:t>retirement : pension</a:t>
            </a:r>
            <a:endParaRPr lang="ru-RU" sz="2800" dirty="0" smtClean="0">
              <a:solidFill>
                <a:schemeClr val="tx1"/>
              </a:solidFill>
            </a:endParaRPr>
          </a:p>
          <a:p>
            <a:pPr lvl="1"/>
            <a:r>
              <a:rPr lang="en-US" sz="2800" b="1" dirty="0" err="1" smtClean="0"/>
              <a:t>Mass:Portion</a:t>
            </a:r>
            <a:r>
              <a:rPr lang="en-US" sz="2800" dirty="0" smtClean="0"/>
              <a:t>                  </a:t>
            </a:r>
            <a:r>
              <a:rPr lang="en-US" sz="2800" dirty="0" err="1" smtClean="0">
                <a:solidFill>
                  <a:schemeClr val="tx1"/>
                </a:solidFill>
              </a:rPr>
              <a:t>water:drop</a:t>
            </a:r>
            <a:endParaRPr lang="en-US" sz="2800" dirty="0" smtClean="0">
              <a:solidFill>
                <a:schemeClr val="tx1"/>
              </a:solidFill>
            </a:endParaRPr>
          </a:p>
          <a:p>
            <a:pPr lvl="1"/>
            <a:r>
              <a:rPr lang="en-US" sz="2800" b="1" dirty="0" err="1" smtClean="0"/>
              <a:t>Activity:Stage</a:t>
            </a:r>
            <a:r>
              <a:rPr lang="en-US" sz="2800" i="1" dirty="0" smtClean="0"/>
              <a:t>                </a:t>
            </a:r>
            <a:r>
              <a:rPr lang="en-US" sz="2800" dirty="0" err="1" smtClean="0">
                <a:solidFill>
                  <a:schemeClr val="tx1"/>
                </a:solidFill>
              </a:rPr>
              <a:t>shopping:buying</a:t>
            </a:r>
            <a:endParaRPr lang="en-US" sz="2800" dirty="0" smtClean="0">
              <a:solidFill>
                <a:schemeClr val="tx1"/>
              </a:solidFill>
            </a:endParaRPr>
          </a:p>
          <a:p>
            <a:pPr lvl="1"/>
            <a:r>
              <a:rPr lang="en-US" sz="2800" b="1" dirty="0" err="1" smtClean="0"/>
              <a:t>Object:Typical</a:t>
            </a:r>
            <a:r>
              <a:rPr lang="en-US" sz="2800" b="1" dirty="0" smtClean="0"/>
              <a:t> Action  </a:t>
            </a:r>
            <a:r>
              <a:rPr lang="en-US" sz="2800" dirty="0" smtClean="0"/>
              <a:t>  </a:t>
            </a:r>
            <a:r>
              <a:rPr lang="en-US" sz="2800" dirty="0" err="1" smtClean="0">
                <a:solidFill>
                  <a:schemeClr val="tx1"/>
                </a:solidFill>
              </a:rPr>
              <a:t>glass:break</a:t>
            </a:r>
            <a:endParaRPr lang="en-US" sz="2800" dirty="0" smtClean="0">
              <a:solidFill>
                <a:schemeClr val="tx1"/>
              </a:solidFill>
            </a:endParaRPr>
          </a:p>
          <a:p>
            <a:pPr lvl="1"/>
            <a:r>
              <a:rPr lang="en-US" sz="2800" b="1" dirty="0" err="1" smtClean="0"/>
              <a:t>Sign:Significant</a:t>
            </a:r>
            <a:r>
              <a:rPr lang="en-US" sz="2800" b="1" dirty="0" smtClean="0"/>
              <a:t>              </a:t>
            </a:r>
            <a:r>
              <a:rPr lang="en-US" sz="2800" dirty="0" err="1" smtClean="0">
                <a:solidFill>
                  <a:schemeClr val="tx1"/>
                </a:solidFill>
              </a:rPr>
              <a:t>siren:danger</a:t>
            </a:r>
            <a:endParaRPr lang="en-US" sz="2800" dirty="0" smtClean="0">
              <a:solidFill>
                <a:schemeClr val="tx1"/>
              </a:solidFill>
            </a:endParaRPr>
          </a:p>
          <a:p>
            <a:pPr lvl="1"/>
            <a:r>
              <a:rPr lang="en-US" sz="2800" dirty="0" smtClean="0"/>
              <a:t>…</a:t>
            </a:r>
          </a:p>
          <a:p>
            <a:pPr lvl="1" algn="ctr">
              <a:buNone/>
            </a:pPr>
            <a:r>
              <a:rPr lang="en-US" sz="2800" b="1" dirty="0" smtClean="0">
                <a:solidFill>
                  <a:srgbClr val="C00000"/>
                </a:solidFill>
              </a:rPr>
              <a:t>Many types of various relations!!!</a:t>
            </a:r>
          </a:p>
          <a:p>
            <a:pPr lvl="1">
              <a:buNone/>
            </a:pPr>
            <a:r>
              <a:rPr lang="en-US" sz="2800" i="1" dirty="0" smtClean="0"/>
              <a:t>Used In:</a:t>
            </a:r>
            <a:r>
              <a:rPr lang="en-US" sz="2800" dirty="0" smtClean="0"/>
              <a:t> Semantic structure of a document, </a:t>
            </a:r>
          </a:p>
          <a:p>
            <a:pPr marL="1436688" lvl="1" indent="0">
              <a:buNone/>
            </a:pPr>
            <a:r>
              <a:rPr lang="en-US" sz="2800" dirty="0" smtClean="0"/>
              <a:t>event detection, word hints…</a:t>
            </a: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MX" b="1" dirty="0" err="1" smtClean="0"/>
              <a:t>Relation</a:t>
            </a:r>
            <a:r>
              <a:rPr lang="es-MX" b="1" dirty="0" smtClean="0"/>
              <a:t> </a:t>
            </a:r>
            <a:r>
              <a:rPr lang="es-MX" b="1" dirty="0" err="1" smtClean="0"/>
              <a:t>Specific</a:t>
            </a:r>
            <a:r>
              <a:rPr lang="en-US" b="1" dirty="0" smtClean="0"/>
              <a:t> Models:</a:t>
            </a:r>
            <a:br>
              <a:rPr lang="en-US" b="1" dirty="0" smtClean="0"/>
            </a:br>
            <a:r>
              <a:rPr lang="en-US" b="1" dirty="0" smtClean="0"/>
              <a:t>Knowledge Bases</a:t>
            </a:r>
            <a:endParaRPr lang="en-US" dirty="0"/>
          </a:p>
        </p:txBody>
      </p:sp>
      <mc:AlternateContent xmlns:mc="http://schemas.openxmlformats.org/markup-compatibility/2006">
        <mc:Choice xmlns="" xmlns:a14="http://schemas.microsoft.com/office/drawing/2010/main" Requires="a14">
          <p:sp>
            <p:nvSpPr>
              <p:cNvPr id="3" name="Content Placeholder 2"/>
              <p:cNvSpPr>
                <a:spLocks noGrp="1"/>
              </p:cNvSpPr>
              <p:nvPr>
                <p:ph sz="quarter" idx="1"/>
              </p:nvPr>
            </p:nvSpPr>
            <p:spPr/>
            <p:txBody>
              <a:bodyPr/>
              <a:lstStyle/>
              <a:p>
                <a:pPr marL="0" indent="0">
                  <a:buNone/>
                </a:pPr>
                <a:r>
                  <a:rPr lang="en-US" b="1" dirty="0" smtClean="0">
                    <a:solidFill>
                      <a:schemeClr val="accent1">
                        <a:lumMod val="75000"/>
                      </a:schemeClr>
                    </a:solidFill>
                  </a:rPr>
                  <a:t>Relation-specific information from KB’s</a:t>
                </a:r>
              </a:p>
              <a:p>
                <a:r>
                  <a:rPr lang="en-US" dirty="0" smtClean="0"/>
                  <a:t>Knowledge base:  </a:t>
                </a:r>
                <a:r>
                  <a:rPr lang="en-US" dirty="0" err="1" smtClean="0"/>
                  <a:t>Probase</a:t>
                </a:r>
                <a:r>
                  <a:rPr lang="en-US" dirty="0" smtClean="0"/>
                  <a:t> (Wu et al., 2012) </a:t>
                </a:r>
              </a:p>
              <a:p>
                <a:r>
                  <a:rPr lang="en-US" dirty="0"/>
                  <a:t>Relations:  </a:t>
                </a:r>
                <a:r>
                  <a:rPr lang="en-US" b="1" dirty="0"/>
                  <a:t>Is-A</a:t>
                </a:r>
                <a:r>
                  <a:rPr lang="en-US" dirty="0"/>
                  <a:t> and </a:t>
                </a:r>
                <a:r>
                  <a:rPr lang="en-US" b="1" dirty="0"/>
                  <a:t>Attribute</a:t>
                </a:r>
              </a:p>
              <a:p>
                <a:r>
                  <a:rPr lang="en-US" dirty="0" err="1" smtClean="0"/>
                  <a:t>Probase</a:t>
                </a:r>
                <a:r>
                  <a:rPr lang="en-US" dirty="0" smtClean="0"/>
                  <a:t> contains probabilities of a relation between two concepts:  </a:t>
                </a:r>
              </a:p>
              <a:p>
                <a:pPr marL="288000" indent="0">
                  <a:buNone/>
                </a:pPr>
                <a:r>
                  <a:rPr lang="en-US" dirty="0" smtClean="0"/>
                  <a:t>For </a:t>
                </a:r>
                <a:r>
                  <a:rPr lang="en-US" dirty="0" smtClean="0">
                    <a:solidFill>
                      <a:schemeClr val="accent1">
                        <a:lumMod val="75000"/>
                      </a:schemeClr>
                    </a:solidFill>
                  </a:rPr>
                  <a:t>(</a:t>
                </a:r>
                <a:r>
                  <a:rPr lang="en-US" i="1" dirty="0" smtClean="0">
                    <a:solidFill>
                      <a:schemeClr val="accent1">
                        <a:lumMod val="75000"/>
                      </a:schemeClr>
                    </a:solidFill>
                  </a:rPr>
                  <a:t>clothing : shirt</a:t>
                </a:r>
                <a:r>
                  <a:rPr lang="en-US" dirty="0" smtClean="0">
                    <a:solidFill>
                      <a:schemeClr val="accent1">
                        <a:lumMod val="75000"/>
                      </a:schemeClr>
                    </a:solidFill>
                  </a:rPr>
                  <a:t>)</a:t>
                </a:r>
                <a:r>
                  <a:rPr lang="en-US" dirty="0" smtClean="0"/>
                  <a:t> returns </a:t>
                </a:r>
                <a:r>
                  <a:rPr lang="en-US" i="1" dirty="0" err="1" smtClean="0"/>
                  <a:t>Prob</a:t>
                </a:r>
                <a:r>
                  <a:rPr lang="en-US" sz="2800" i="1" dirty="0" smtClean="0"/>
                  <a:t>[</a:t>
                </a:r>
                <a:r>
                  <a:rPr lang="en-US" sz="2400" i="1" dirty="0" smtClean="0"/>
                  <a:t>(</a:t>
                </a:r>
                <a:r>
                  <a:rPr lang="en-US" sz="2400" i="1" dirty="0"/>
                  <a:t>clothing : shirt</a:t>
                </a:r>
                <a:r>
                  <a:rPr lang="en-US" sz="2400" i="1" dirty="0" smtClean="0"/>
                  <a:t>) </a:t>
                </a:r>
                <a14:m>
                  <m:oMath xmlns:m="http://schemas.openxmlformats.org/officeDocument/2006/math">
                    <m:r>
                      <a:rPr lang="en-US" sz="2400" i="1">
                        <a:latin typeface="Cambria Math"/>
                      </a:rPr>
                      <m:t>∈</m:t>
                    </m:r>
                  </m:oMath>
                </a14:m>
                <a:r>
                  <a:rPr lang="en-US" sz="2400" i="1" dirty="0"/>
                  <a:t> Is-A</a:t>
                </a:r>
                <a:r>
                  <a:rPr lang="en-US" i="1" dirty="0" smtClean="0"/>
                  <a:t>]</a:t>
                </a:r>
              </a:p>
              <a:p>
                <a:pPr marL="288000" indent="0">
                  <a:buNone/>
                </a:pPr>
                <a:r>
                  <a:rPr lang="en-US" dirty="0" smtClean="0"/>
                  <a:t>For </a:t>
                </a:r>
                <a:r>
                  <a:rPr lang="en-US" dirty="0" smtClean="0">
                    <a:solidFill>
                      <a:schemeClr val="accent1">
                        <a:lumMod val="75000"/>
                      </a:schemeClr>
                    </a:solidFill>
                  </a:rPr>
                  <a:t>(</a:t>
                </a:r>
                <a:r>
                  <a:rPr lang="en-US" i="1" dirty="0" smtClean="0">
                    <a:solidFill>
                      <a:schemeClr val="accent1">
                        <a:lumMod val="75000"/>
                      </a:schemeClr>
                    </a:solidFill>
                  </a:rPr>
                  <a:t>poverty : beggar</a:t>
                </a:r>
                <a:r>
                  <a:rPr lang="en-US" dirty="0" smtClean="0">
                    <a:solidFill>
                      <a:schemeClr val="accent1">
                        <a:lumMod val="75000"/>
                      </a:schemeClr>
                    </a:solidFill>
                  </a:rPr>
                  <a:t>) </a:t>
                </a:r>
                <a:r>
                  <a:rPr lang="en-US" dirty="0" smtClean="0">
                    <a:solidFill>
                      <a:schemeClr val="accent1">
                        <a:lumMod val="75000"/>
                      </a:schemeClr>
                    </a:solidFill>
                    <a:sym typeface="Symbol"/>
                  </a:rPr>
                  <a:t> </a:t>
                </a:r>
                <a:r>
                  <a:rPr lang="en-US" i="1" dirty="0" err="1" smtClean="0"/>
                  <a:t>Prob</a:t>
                </a:r>
                <a:r>
                  <a:rPr lang="en-US" sz="2400" i="1" dirty="0" smtClean="0"/>
                  <a:t>[</a:t>
                </a:r>
                <a:r>
                  <a:rPr lang="en-US" sz="2400" i="1" dirty="0" smtClean="0">
                    <a:solidFill>
                      <a:schemeClr val="tx2">
                        <a:lumMod val="50000"/>
                      </a:schemeClr>
                    </a:solidFill>
                  </a:rPr>
                  <a:t>(beggar </a:t>
                </a:r>
                <a:r>
                  <a:rPr lang="en-US" sz="2400" i="1" dirty="0">
                    <a:solidFill>
                      <a:schemeClr val="tx2">
                        <a:lumMod val="50000"/>
                      </a:schemeClr>
                    </a:solidFill>
                  </a:rPr>
                  <a:t>: poverty</a:t>
                </a:r>
                <a:r>
                  <a:rPr lang="en-US" sz="2400" dirty="0" smtClean="0">
                    <a:solidFill>
                      <a:schemeClr val="tx2">
                        <a:lumMod val="50000"/>
                      </a:schemeClr>
                    </a:solidFill>
                  </a:rPr>
                  <a:t>)</a:t>
                </a:r>
                <a:r>
                  <a:rPr lang="en-US" sz="2400" i="1" dirty="0" smtClean="0"/>
                  <a:t> </a:t>
                </a:r>
                <a14:m>
                  <m:oMath xmlns:m="http://schemas.openxmlformats.org/officeDocument/2006/math">
                    <m:r>
                      <a:rPr lang="en-US" sz="2400" i="1">
                        <a:latin typeface="Cambria Math"/>
                      </a:rPr>
                      <m:t>∈</m:t>
                    </m:r>
                  </m:oMath>
                </a14:m>
                <a:r>
                  <a:rPr lang="en-US" sz="2400" i="1" dirty="0"/>
                  <a:t> </a:t>
                </a:r>
                <a:r>
                  <a:rPr lang="en-US" sz="2400" i="1" dirty="0" smtClean="0"/>
                  <a:t>Attribute</a:t>
                </a:r>
                <a:r>
                  <a:rPr lang="en-US" i="1" dirty="0" smtClean="0"/>
                  <a:t>]</a:t>
                </a:r>
                <a:endParaRPr lang="en-US" i="1" dirty="0"/>
              </a:p>
              <a:p>
                <a:pPr marL="288000" indent="0">
                  <a:buNone/>
                </a:pPr>
                <a:endParaRPr lang="en-US" dirty="0" smtClean="0">
                  <a:solidFill>
                    <a:schemeClr val="accent1">
                      <a:lumMod val="75000"/>
                    </a:schemeClr>
                  </a:solidFill>
                </a:endParaRPr>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1259" t="-1111"/>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546E3917-45BD-46AC-BB4A-F2ABE3C824C7}" type="slidenum">
              <a:rPr lang="en-US" smtClean="0"/>
              <a:pPr/>
              <a:t>30</a:t>
            </a:fld>
            <a:endParaRPr lang="en-US"/>
          </a:p>
        </p:txBody>
      </p:sp>
    </p:spTree>
    <p:extLst>
      <p:ext uri="{BB962C8B-B14F-4D97-AF65-F5344CB8AC3E}">
        <p14:creationId xmlns="" xmlns:p14="http://schemas.microsoft.com/office/powerpoint/2010/main" val="2115107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RNN Language Model </a:t>
            </a:r>
            <a:endParaRPr lang="en-US" dirty="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r>
                  <a:rPr lang="en-US" dirty="0" smtClean="0"/>
                  <a:t>Word vector </a:t>
                </a:r>
                <a:r>
                  <a:rPr lang="en-US" dirty="0" err="1" smtClean="0"/>
                  <a:t>embeddings</a:t>
                </a:r>
                <a:r>
                  <a:rPr lang="en-US" dirty="0" smtClean="0"/>
                  <a:t>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a:rPr>
                          <m:t>𝑤</m:t>
                        </m:r>
                        <m:r>
                          <a:rPr lang="en-US" b="0" i="1" smtClean="0">
                            <a:latin typeface="Cambria Math"/>
                          </a:rPr>
                          <m:t>1</m:t>
                        </m:r>
                      </m:e>
                    </m:acc>
                    <m:r>
                      <a:rPr lang="en-US" b="0" i="1" smtClean="0">
                        <a:latin typeface="Cambria Math"/>
                      </a:rPr>
                      <m:t>,</m:t>
                    </m:r>
                    <m:acc>
                      <m:accPr>
                        <m:chr m:val="⃗"/>
                        <m:ctrlPr>
                          <a:rPr lang="en-US" i="1">
                            <a:latin typeface="Cambria Math" panose="02040503050406030204" pitchFamily="18" charset="0"/>
                          </a:rPr>
                        </m:ctrlPr>
                      </m:accPr>
                      <m:e>
                        <m:r>
                          <a:rPr lang="en-US" b="0" i="1" smtClean="0">
                            <a:latin typeface="Cambria Math"/>
                          </a:rPr>
                          <m:t>𝑤</m:t>
                        </m:r>
                        <m:r>
                          <a:rPr lang="en-US" b="0" i="1" smtClean="0">
                            <a:latin typeface="Cambria Math"/>
                          </a:rPr>
                          <m:t>2</m:t>
                        </m:r>
                      </m:e>
                    </m:acc>
                  </m:oMath>
                </a14:m>
                <a:endParaRPr lang="en-US" dirty="0" smtClean="0"/>
              </a:p>
              <a:p>
                <a:r>
                  <a:rPr lang="en-US" dirty="0" smtClean="0"/>
                  <a:t>Word pair vectors: </a:t>
                </a:r>
                <a14:m>
                  <m:oMath xmlns:m="http://schemas.openxmlformats.org/officeDocument/2006/math">
                    <m:acc>
                      <m:accPr>
                        <m:chr m:val="⃗"/>
                        <m:ctrlPr>
                          <a:rPr lang="en-US" i="1">
                            <a:latin typeface="Cambria Math" panose="02040503050406030204" pitchFamily="18" charset="0"/>
                          </a:rPr>
                        </m:ctrlPr>
                      </m:accPr>
                      <m:e>
                        <m:r>
                          <a:rPr lang="en-US" i="1">
                            <a:latin typeface="Cambria Math"/>
                          </a:rPr>
                          <m:t>𝑤</m:t>
                        </m:r>
                        <m:r>
                          <a:rPr lang="en-US" i="1">
                            <a:latin typeface="Cambria Math"/>
                          </a:rPr>
                          <m:t>1:</m:t>
                        </m:r>
                        <m:r>
                          <a:rPr lang="en-US" i="1">
                            <a:latin typeface="Cambria Math"/>
                          </a:rPr>
                          <m:t>𝑤</m:t>
                        </m:r>
                        <m:r>
                          <a:rPr lang="en-US" i="1">
                            <a:latin typeface="Cambria Math"/>
                          </a:rPr>
                          <m:t>2</m:t>
                        </m:r>
                      </m:e>
                    </m:acc>
                    <m:r>
                      <a:rPr lang="en-US" b="0" i="1" smtClean="0">
                        <a:latin typeface="Cambria Math"/>
                      </a:rPr>
                      <m:t>= </m:t>
                    </m:r>
                    <m:acc>
                      <m:accPr>
                        <m:chr m:val="⃗"/>
                        <m:ctrlPr>
                          <a:rPr lang="en-US" i="1">
                            <a:latin typeface="Cambria Math" panose="02040503050406030204" pitchFamily="18" charset="0"/>
                          </a:rPr>
                        </m:ctrlPr>
                      </m:accPr>
                      <m:e>
                        <m:r>
                          <a:rPr lang="en-US" b="0" i="1" smtClean="0">
                            <a:latin typeface="Cambria Math"/>
                          </a:rPr>
                          <m:t>𝑤</m:t>
                        </m:r>
                        <m:r>
                          <a:rPr lang="en-US" b="0" i="1" smtClean="0">
                            <a:latin typeface="Cambria Math"/>
                          </a:rPr>
                          <m:t>1</m:t>
                        </m:r>
                      </m:e>
                    </m:acc>
                    <m:r>
                      <a:rPr lang="en-US" b="0" i="1" smtClean="0">
                        <a:latin typeface="Cambria Math"/>
                      </a:rPr>
                      <m:t> −</m:t>
                    </m:r>
                    <m:acc>
                      <m:accPr>
                        <m:chr m:val="⃗"/>
                        <m:ctrlPr>
                          <a:rPr lang="en-US" i="1">
                            <a:latin typeface="Cambria Math" panose="02040503050406030204" pitchFamily="18" charset="0"/>
                          </a:rPr>
                        </m:ctrlPr>
                      </m:accPr>
                      <m:e>
                        <m:r>
                          <a:rPr lang="en-US" b="0" i="1" smtClean="0">
                            <a:latin typeface="Cambria Math"/>
                          </a:rPr>
                          <m:t>𝑤</m:t>
                        </m:r>
                        <m:r>
                          <a:rPr lang="en-US" b="0" i="1" smtClean="0">
                            <a:latin typeface="Cambria Math"/>
                          </a:rPr>
                          <m:t>2</m:t>
                        </m:r>
                      </m:e>
                    </m:acc>
                  </m:oMath>
                </a14:m>
                <a:endParaRPr lang="en-US" dirty="0" smtClean="0"/>
              </a:p>
              <a:p>
                <a:r>
                  <a:rPr lang="en-US" dirty="0" smtClean="0"/>
                  <a:t>Each group has 3 “gold standard” example pairs out of the list :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a:rPr>
                          <m:t>𝑔</m:t>
                        </m:r>
                        <m:r>
                          <a:rPr lang="en-US" b="0" i="1" smtClean="0">
                            <a:latin typeface="Cambria Math"/>
                          </a:rPr>
                          <m:t>1:</m:t>
                        </m:r>
                        <m:r>
                          <a:rPr lang="en-US" b="0" i="1" smtClean="0">
                            <a:latin typeface="Cambria Math"/>
                          </a:rPr>
                          <m:t>𝑔</m:t>
                        </m:r>
                        <m:r>
                          <a:rPr lang="en-US" b="0" i="1" smtClean="0">
                            <a:latin typeface="Cambria Math"/>
                          </a:rPr>
                          <m:t>2</m:t>
                        </m:r>
                      </m:e>
                    </m:acc>
                  </m:oMath>
                </a14:m>
                <a:endParaRPr lang="en-US" dirty="0" smtClean="0"/>
              </a:p>
              <a:p>
                <a:r>
                  <a:rPr lang="en-US" dirty="0" smtClean="0"/>
                  <a:t>Word pair vector similarity:  </a:t>
                </a:r>
              </a:p>
              <a:p>
                <a:pPr marL="82296" indent="0">
                  <a:buNone/>
                </a:pPr>
                <a14:m>
                  <m:oMathPara xmlns:m="http://schemas.openxmlformats.org/officeDocument/2006/math">
                    <m:oMathParaPr>
                      <m:jc m:val="centerGroup"/>
                    </m:oMathParaPr>
                    <m:oMath xmlns:m="http://schemas.openxmlformats.org/officeDocument/2006/math">
                      <m:func>
                        <m:funcPr>
                          <m:ctrlPr>
                            <a:rPr lang="en-US" i="1" smtClean="0">
                              <a:latin typeface="Cambria Math" panose="02040503050406030204" pitchFamily="18" charset="0"/>
                            </a:rPr>
                          </m:ctrlPr>
                        </m:funcPr>
                        <m:fName>
                          <m:r>
                            <m:rPr>
                              <m:sty m:val="p"/>
                            </m:rPr>
                            <a:rPr lang="en-US" i="0" smtClean="0">
                              <a:latin typeface="Cambria Math"/>
                            </a:rPr>
                            <m:t>cos</m:t>
                          </m:r>
                        </m:fName>
                        <m:e>
                          <m:r>
                            <a:rPr lang="en-US" b="0" i="1" smtClean="0">
                              <a:latin typeface="Cambria Math"/>
                            </a:rPr>
                            <m:t>(</m:t>
                          </m:r>
                          <m:acc>
                            <m:accPr>
                              <m:chr m:val="⃗"/>
                              <m:ctrlPr>
                                <a:rPr lang="en-US" i="1">
                                  <a:latin typeface="Cambria Math" panose="02040503050406030204" pitchFamily="18" charset="0"/>
                                </a:rPr>
                              </m:ctrlPr>
                            </m:accPr>
                            <m:e>
                              <m:r>
                                <a:rPr lang="en-US" i="1">
                                  <a:latin typeface="Cambria Math"/>
                                </a:rPr>
                                <m:t>𝑤</m:t>
                              </m:r>
                              <m:r>
                                <a:rPr lang="en-US" i="1">
                                  <a:latin typeface="Cambria Math"/>
                                </a:rPr>
                                <m:t>1:</m:t>
                              </m:r>
                              <m:r>
                                <a:rPr lang="en-US" i="1">
                                  <a:latin typeface="Cambria Math"/>
                                </a:rPr>
                                <m:t>𝑤</m:t>
                              </m:r>
                              <m:r>
                                <a:rPr lang="en-US" i="1">
                                  <a:latin typeface="Cambria Math"/>
                                </a:rPr>
                                <m:t>2</m:t>
                              </m:r>
                            </m:e>
                          </m:acc>
                          <m:r>
                            <a:rPr lang="en-US" b="0" i="1" smtClean="0">
                              <a:latin typeface="Cambria Math"/>
                            </a:rPr>
                            <m:t>,</m:t>
                          </m:r>
                          <m:acc>
                            <m:accPr>
                              <m:chr m:val="⃗"/>
                              <m:ctrlPr>
                                <a:rPr lang="en-US" i="1">
                                  <a:latin typeface="Cambria Math" panose="02040503050406030204" pitchFamily="18" charset="0"/>
                                </a:rPr>
                              </m:ctrlPr>
                            </m:accPr>
                            <m:e>
                              <m:r>
                                <a:rPr lang="en-US" b="0" i="1" smtClean="0">
                                  <a:latin typeface="Cambria Math"/>
                                </a:rPr>
                                <m:t>𝑔</m:t>
                              </m:r>
                              <m:r>
                                <a:rPr lang="en-US" i="1">
                                  <a:latin typeface="Cambria Math"/>
                                </a:rPr>
                                <m:t>1:</m:t>
                              </m:r>
                              <m:r>
                                <a:rPr lang="en-US" b="0" i="1" smtClean="0">
                                  <a:latin typeface="Cambria Math"/>
                                </a:rPr>
                                <m:t>𝑔</m:t>
                              </m:r>
                              <m:r>
                                <a:rPr lang="en-US" i="1">
                                  <a:latin typeface="Cambria Math"/>
                                </a:rPr>
                                <m:t>2</m:t>
                              </m:r>
                            </m:e>
                          </m:acc>
                          <m:r>
                            <a:rPr lang="en-US" b="0" i="1" smtClean="0">
                              <a:latin typeface="Cambria Math"/>
                            </a:rPr>
                            <m:t>)</m:t>
                          </m:r>
                        </m:e>
                      </m:func>
                    </m:oMath>
                  </m:oMathPara>
                </a14:m>
                <a:endParaRPr lang="en-US" dirty="0" smtClean="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254" r="-292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546E3917-45BD-46AC-BB4A-F2ABE3C824C7}" type="slidenum">
              <a:rPr lang="en-US" smtClean="0"/>
              <a:pPr/>
              <a:t>31</a:t>
            </a:fld>
            <a:endParaRPr lang="en-US"/>
          </a:p>
        </p:txBody>
      </p:sp>
    </p:spTree>
    <p:extLst>
      <p:ext uri="{BB962C8B-B14F-4D97-AF65-F5344CB8AC3E}">
        <p14:creationId xmlns="" xmlns:p14="http://schemas.microsoft.com/office/powerpoint/2010/main" val="1458250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t>
            </a:r>
            <a:r>
              <a:rPr lang="en-US" sz="4400" dirty="0"/>
              <a:t>Learning Model </a:t>
            </a:r>
            <a:endParaRPr lang="en-US" dirty="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pPr marL="82296" lvl="2" indent="0">
                  <a:spcBef>
                    <a:spcPts val="600"/>
                  </a:spcBef>
                  <a:buClr>
                    <a:schemeClr val="accent1"/>
                  </a:buClr>
                  <a:buSzPct val="80000"/>
                  <a:buNone/>
                </a:pPr>
                <a:r>
                  <a:rPr lang="en-US" dirty="0" smtClean="0"/>
                  <a:t>Q: </a:t>
                </a:r>
                <a:r>
                  <a:rPr lang="en-US" sz="2200" dirty="0" smtClean="0">
                    <a:solidFill>
                      <a:schemeClr val="accent1">
                        <a:lumMod val="75000"/>
                      </a:schemeClr>
                    </a:solidFill>
                  </a:rPr>
                  <a:t>(oak, tree), (vegetable, carrot), (tree, oak), (currency, dollar)</a:t>
                </a:r>
              </a:p>
              <a:p>
                <a:pPr marL="82296" lvl="2" indent="0">
                  <a:spcBef>
                    <a:spcPts val="600"/>
                  </a:spcBef>
                  <a:buClr>
                    <a:schemeClr val="accent1"/>
                  </a:buClr>
                  <a:buSzPct val="80000"/>
                  <a:buNone/>
                </a:pPr>
                <a:endParaRPr lang="en-US" sz="2200" dirty="0" smtClean="0">
                  <a:solidFill>
                    <a:schemeClr val="tx1"/>
                  </a:solidFill>
                </a:endParaRPr>
              </a:p>
              <a:p>
                <a:pPr marL="425196" lvl="2" indent="-342900">
                  <a:spcBef>
                    <a:spcPts val="600"/>
                  </a:spcBef>
                  <a:buClr>
                    <a:schemeClr val="accent1"/>
                  </a:buClr>
                  <a:buSzPct val="80000"/>
                </a:pPr>
                <a:r>
                  <a:rPr lang="en-US" sz="2200" dirty="0" smtClean="0">
                    <a:solidFill>
                      <a:schemeClr val="tx1"/>
                    </a:solidFill>
                  </a:rPr>
                  <a:t>Learn a probabilistic classifier: </a:t>
                </a:r>
                <a14:m>
                  <m:oMath xmlns:m="http://schemas.openxmlformats.org/officeDocument/2006/math">
                    <m:r>
                      <a:rPr lang="en-US" sz="2400" i="1" dirty="0" smtClean="0">
                        <a:solidFill>
                          <a:schemeClr val="tx1"/>
                        </a:solidFill>
                        <a:latin typeface="Cambria Math"/>
                      </a:rPr>
                      <m:t>𝑃𝑟𝑜𝑏</m:t>
                    </m:r>
                    <m:d>
                      <m:dPr>
                        <m:begChr m:val="["/>
                        <m:endChr m:val="]"/>
                        <m:ctrlPr>
                          <a:rPr lang="en-US" sz="2400" b="0" i="1" dirty="0" smtClean="0">
                            <a:solidFill>
                              <a:schemeClr val="tx1"/>
                            </a:solidFill>
                            <a:latin typeface="Cambria Math" panose="02040503050406030204" pitchFamily="18" charset="0"/>
                          </a:rPr>
                        </m:ctrlPr>
                      </m:dPr>
                      <m:e>
                        <m:d>
                          <m:dPr>
                            <m:ctrlPr>
                              <a:rPr lang="en-US" sz="2400" b="0" i="1" dirty="0" smtClean="0">
                                <a:solidFill>
                                  <a:schemeClr val="tx1"/>
                                </a:solidFill>
                                <a:latin typeface="Cambria Math" panose="02040503050406030204" pitchFamily="18" charset="0"/>
                              </a:rPr>
                            </m:ctrlPr>
                          </m:dPr>
                          <m:e>
                            <m:sSub>
                              <m:sSubPr>
                                <m:ctrlPr>
                                  <a:rPr lang="en-US" sz="2400" b="0" i="1" dirty="0" smtClean="0">
                                    <a:solidFill>
                                      <a:schemeClr val="tx1"/>
                                    </a:solidFill>
                                    <a:latin typeface="Cambria Math" panose="02040503050406030204" pitchFamily="18" charset="0"/>
                                  </a:rPr>
                                </m:ctrlPr>
                              </m:sSubPr>
                              <m:e>
                                <m:r>
                                  <a:rPr lang="en-US" sz="2400" b="0" i="1" dirty="0" smtClean="0">
                                    <a:solidFill>
                                      <a:schemeClr val="tx1"/>
                                    </a:solidFill>
                                    <a:latin typeface="Cambria Math"/>
                                  </a:rPr>
                                  <m:t>𝑤</m:t>
                                </m:r>
                              </m:e>
                              <m:sub>
                                <m:r>
                                  <a:rPr lang="en-US" sz="2400" b="0" i="1" dirty="0" smtClean="0">
                                    <a:solidFill>
                                      <a:schemeClr val="tx1"/>
                                    </a:solidFill>
                                    <a:latin typeface="Cambria Math"/>
                                  </a:rPr>
                                  <m:t>1</m:t>
                                </m:r>
                              </m:sub>
                            </m:sSub>
                            <m:r>
                              <a:rPr lang="en-US" sz="2400" b="0" i="1" dirty="0" smtClean="0">
                                <a:solidFill>
                                  <a:schemeClr val="tx1"/>
                                </a:solidFill>
                                <a:latin typeface="Cambria Math"/>
                              </a:rPr>
                              <m:t>,</m:t>
                            </m:r>
                            <m:sSub>
                              <m:sSubPr>
                                <m:ctrlPr>
                                  <a:rPr lang="en-US" sz="2400" b="0" i="1" dirty="0" smtClean="0">
                                    <a:solidFill>
                                      <a:schemeClr val="tx1"/>
                                    </a:solidFill>
                                    <a:latin typeface="Cambria Math" panose="02040503050406030204" pitchFamily="18" charset="0"/>
                                  </a:rPr>
                                </m:ctrlPr>
                              </m:sSubPr>
                              <m:e>
                                <m:r>
                                  <a:rPr lang="en-US" sz="2400" b="0" i="1" dirty="0" smtClean="0">
                                    <a:solidFill>
                                      <a:schemeClr val="tx1"/>
                                    </a:solidFill>
                                    <a:latin typeface="Cambria Math"/>
                                  </a:rPr>
                                  <m:t>𝑤</m:t>
                                </m:r>
                              </m:e>
                              <m:sub>
                                <m:r>
                                  <a:rPr lang="en-US" sz="2400" b="0" i="1" dirty="0" smtClean="0">
                                    <a:solidFill>
                                      <a:schemeClr val="tx1"/>
                                    </a:solidFill>
                                    <a:latin typeface="Cambria Math"/>
                                  </a:rPr>
                                  <m:t>2</m:t>
                                </m:r>
                              </m:sub>
                            </m:sSub>
                          </m:e>
                        </m:d>
                        <m:r>
                          <a:rPr lang="en-US" sz="2400" b="0" i="1" dirty="0" smtClean="0">
                            <a:solidFill>
                              <a:schemeClr val="tx1"/>
                            </a:solidFill>
                            <a:latin typeface="Cambria Math"/>
                          </a:rPr>
                          <m:t>∈</m:t>
                        </m:r>
                        <m:r>
                          <a:rPr lang="en-US" sz="2400" b="0" i="1" dirty="0" smtClean="0">
                            <a:solidFill>
                              <a:schemeClr val="tx1"/>
                            </a:solidFill>
                            <a:latin typeface="Cambria Math"/>
                          </a:rPr>
                          <m:t>𝑅𝑒𝑙</m:t>
                        </m:r>
                      </m:e>
                    </m:d>
                  </m:oMath>
                </a14:m>
                <a:endParaRPr lang="en-US" sz="2400" dirty="0" smtClean="0">
                  <a:solidFill>
                    <a:schemeClr val="tx1"/>
                  </a:solidFill>
                </a:endParaRPr>
              </a:p>
              <a:p>
                <a:pPr marL="425196" lvl="2" indent="-342900">
                  <a:spcBef>
                    <a:spcPts val="600"/>
                  </a:spcBef>
                  <a:buClr>
                    <a:schemeClr val="accent1"/>
                  </a:buClr>
                  <a:buSzPct val="80000"/>
                </a:pPr>
                <a:r>
                  <a:rPr lang="en-US" dirty="0" smtClean="0"/>
                  <a:t>Pick the best and worst word pairs accordingly</a:t>
                </a:r>
                <a:endParaRPr lang="en-US" sz="2400" dirty="0" smtClean="0">
                  <a:solidFill>
                    <a:schemeClr val="tx1"/>
                  </a:solidFill>
                </a:endParaRPr>
              </a:p>
              <a:p>
                <a:pPr marL="425196" lvl="2" indent="-342900">
                  <a:spcBef>
                    <a:spcPts val="600"/>
                  </a:spcBef>
                  <a:buClr>
                    <a:schemeClr val="accent1"/>
                  </a:buClr>
                  <a:buSzPct val="80000"/>
                </a:pP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63" t="-101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546E3917-45BD-46AC-BB4A-F2ABE3C824C7}" type="slidenum">
              <a:rPr lang="en-US" smtClean="0"/>
              <a:pPr/>
              <a:t>32</a:t>
            </a:fld>
            <a:endParaRPr lang="en-US"/>
          </a:p>
        </p:txBody>
      </p:sp>
    </p:spTree>
    <p:extLst>
      <p:ext uri="{BB962C8B-B14F-4D97-AF65-F5344CB8AC3E}">
        <p14:creationId xmlns="" xmlns:p14="http://schemas.microsoft.com/office/powerpoint/2010/main" val="20640050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Methodology: </a:t>
            </a:r>
            <a:r>
              <a:rPr lang="en-US" sz="4000" dirty="0"/>
              <a:t>Learning Model </a:t>
            </a:r>
          </a:p>
        </p:txBody>
      </p:sp>
      <p:sp>
        <p:nvSpPr>
          <p:cNvPr id="3" name="Content Placeholder 2"/>
          <p:cNvSpPr>
            <a:spLocks noGrp="1"/>
          </p:cNvSpPr>
          <p:nvPr>
            <p:ph sz="half" idx="1"/>
          </p:nvPr>
        </p:nvSpPr>
        <p:spPr>
          <a:xfrm>
            <a:off x="1435608" y="1432560"/>
            <a:ext cx="3657600" cy="1691640"/>
          </a:xfrm>
        </p:spPr>
        <p:txBody>
          <a:bodyPr/>
          <a:lstStyle/>
          <a:p>
            <a:pPr marL="82296" indent="0">
              <a:buNone/>
            </a:pPr>
            <a:r>
              <a:rPr lang="en-US" b="1" dirty="0" smtClean="0"/>
              <a:t>Training </a:t>
            </a:r>
          </a:p>
          <a:p>
            <a:pPr marL="82296" indent="0">
              <a:buNone/>
            </a:pPr>
            <a:r>
              <a:rPr lang="en-US" dirty="0" smtClean="0"/>
              <a:t>36</a:t>
            </a:r>
            <a:r>
              <a:rPr lang="en-US" b="1" dirty="0" smtClean="0"/>
              <a:t> </a:t>
            </a:r>
            <a:r>
              <a:rPr lang="en-US" dirty="0" smtClean="0"/>
              <a:t>positive</a:t>
            </a:r>
            <a:r>
              <a:rPr lang="en-US" b="1" dirty="0" smtClean="0"/>
              <a:t> </a:t>
            </a:r>
            <a:r>
              <a:rPr lang="en-US" dirty="0" smtClean="0"/>
              <a:t>examples</a:t>
            </a:r>
          </a:p>
          <a:p>
            <a:pPr marL="82296" indent="0">
              <a:buNone/>
            </a:pPr>
            <a:r>
              <a:rPr lang="en-US" dirty="0" smtClean="0"/>
              <a:t>3000 negative</a:t>
            </a:r>
            <a:r>
              <a:rPr lang="en-US" b="1" dirty="0" smtClean="0"/>
              <a:t>  </a:t>
            </a:r>
          </a:p>
          <a:p>
            <a:pPr marL="82296" indent="0">
              <a:buNone/>
            </a:pPr>
            <a:endParaRPr lang="en-US" b="1" dirty="0" smtClean="0"/>
          </a:p>
        </p:txBody>
      </p:sp>
      <p:sp>
        <p:nvSpPr>
          <p:cNvPr id="4" name="Content Placeholder 3"/>
          <p:cNvSpPr>
            <a:spLocks noGrp="1"/>
          </p:cNvSpPr>
          <p:nvPr>
            <p:ph sz="half" idx="2"/>
          </p:nvPr>
        </p:nvSpPr>
        <p:spPr>
          <a:xfrm>
            <a:off x="5276088" y="1371600"/>
            <a:ext cx="3657600" cy="1623391"/>
          </a:xfrm>
        </p:spPr>
        <p:txBody>
          <a:bodyPr/>
          <a:lstStyle/>
          <a:p>
            <a:pPr marL="82296" indent="0">
              <a:buNone/>
            </a:pPr>
            <a:r>
              <a:rPr lang="en-US" b="1" dirty="0" smtClean="0"/>
              <a:t>Testing</a:t>
            </a:r>
          </a:p>
          <a:p>
            <a:pPr marL="82296" indent="0">
              <a:buNone/>
            </a:pPr>
            <a:r>
              <a:rPr lang="en-US" dirty="0" smtClean="0"/>
              <a:t>4 word pairs in question </a:t>
            </a:r>
            <a:r>
              <a:rPr lang="en-US" b="1" dirty="0" smtClean="0"/>
              <a:t> </a:t>
            </a:r>
            <a:endParaRPr lang="en-US" b="1" dirty="0"/>
          </a:p>
        </p:txBody>
      </p:sp>
      <p:sp>
        <p:nvSpPr>
          <p:cNvPr id="7" name="TextBox 6"/>
          <p:cNvSpPr txBox="1"/>
          <p:nvPr/>
        </p:nvSpPr>
        <p:spPr>
          <a:xfrm>
            <a:off x="1295400" y="3312855"/>
            <a:ext cx="7696200" cy="2585323"/>
          </a:xfrm>
          <a:prstGeom prst="rect">
            <a:avLst/>
          </a:prstGeom>
          <a:noFill/>
        </p:spPr>
        <p:txBody>
          <a:bodyPr wrap="square" rtlCol="0">
            <a:spAutoFit/>
          </a:bodyPr>
          <a:lstStyle/>
          <a:p>
            <a:pPr>
              <a:spcBef>
                <a:spcPts val="1800"/>
              </a:spcBef>
            </a:pPr>
            <a:r>
              <a:rPr lang="en-US" sz="2800" dirty="0" smtClean="0"/>
              <a:t>Rank pairs using a classifier </a:t>
            </a:r>
          </a:p>
          <a:p>
            <a:pPr>
              <a:spcBef>
                <a:spcPts val="1800"/>
              </a:spcBef>
            </a:pPr>
            <a:r>
              <a:rPr lang="en-US" sz="2600" dirty="0" smtClean="0"/>
              <a:t>Train a separate model for each 4 pair question (8000 models in total)</a:t>
            </a:r>
          </a:p>
          <a:p>
            <a:pPr>
              <a:spcBef>
                <a:spcPts val="1800"/>
              </a:spcBef>
            </a:pPr>
            <a:r>
              <a:rPr lang="en-US" sz="2600" dirty="0" smtClean="0"/>
              <a:t>For each 4 testing pairs determine best ranked and worst ranked </a:t>
            </a:r>
          </a:p>
        </p:txBody>
      </p:sp>
      <p:sp>
        <p:nvSpPr>
          <p:cNvPr id="5" name="Slide Number Placeholder 4"/>
          <p:cNvSpPr>
            <a:spLocks noGrp="1"/>
          </p:cNvSpPr>
          <p:nvPr>
            <p:ph type="sldNum" sz="quarter" idx="12"/>
          </p:nvPr>
        </p:nvSpPr>
        <p:spPr/>
        <p:txBody>
          <a:bodyPr/>
          <a:lstStyle/>
          <a:p>
            <a:fld id="{546E3917-45BD-46AC-BB4A-F2ABE3C824C7}" type="slidenum">
              <a:rPr lang="en-US" smtClean="0"/>
              <a:pPr/>
              <a:t>33</a:t>
            </a:fld>
            <a:endParaRPr lang="en-US"/>
          </a:p>
        </p:txBody>
      </p:sp>
    </p:spTree>
    <p:extLst>
      <p:ext uri="{BB962C8B-B14F-4D97-AF65-F5344CB8AC3E}">
        <p14:creationId xmlns="" xmlns:p14="http://schemas.microsoft.com/office/powerpoint/2010/main" val="196172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pPr marL="82296" indent="0">
              <a:buNone/>
            </a:pPr>
            <a:r>
              <a:rPr lang="en-US" b="1" dirty="0" smtClean="0"/>
              <a:t>Features: </a:t>
            </a:r>
          </a:p>
          <a:p>
            <a:pPr marL="813816" lvl="1" indent="-457200"/>
            <a:r>
              <a:rPr lang="en-US" dirty="0"/>
              <a:t>word-pair scores from existing models</a:t>
            </a:r>
          </a:p>
          <a:p>
            <a:pPr lvl="2"/>
            <a:r>
              <a:rPr lang="en-US" dirty="0" smtClean="0"/>
              <a:t>Knowledge Bases: </a:t>
            </a:r>
            <a:r>
              <a:rPr lang="en-US" dirty="0" err="1" smtClean="0"/>
              <a:t>Probase</a:t>
            </a:r>
            <a:r>
              <a:rPr lang="en-US" dirty="0" smtClean="0"/>
              <a:t> </a:t>
            </a:r>
            <a:r>
              <a:rPr lang="en-US" dirty="0" err="1" smtClean="0"/>
              <a:t>IsA</a:t>
            </a:r>
            <a:r>
              <a:rPr lang="en-US" dirty="0" smtClean="0"/>
              <a:t> and Attribute (Wang </a:t>
            </a:r>
            <a:r>
              <a:rPr lang="en-US" i="1" dirty="0" smtClean="0"/>
              <a:t>et al.</a:t>
            </a:r>
            <a:r>
              <a:rPr lang="en-US" dirty="0" smtClean="0"/>
              <a:t>, MSR)</a:t>
            </a:r>
          </a:p>
          <a:p>
            <a:pPr lvl="2"/>
            <a:r>
              <a:rPr lang="en-US" dirty="0" smtClean="0"/>
              <a:t>Synonym/Antonym: PILSA (Yih </a:t>
            </a:r>
            <a:r>
              <a:rPr lang="en-US" i="1" dirty="0" smtClean="0"/>
              <a:t>et al.</a:t>
            </a:r>
            <a:r>
              <a:rPr lang="en-US" dirty="0" smtClean="0"/>
              <a:t>, MSR)</a:t>
            </a:r>
          </a:p>
          <a:p>
            <a:pPr lvl="2"/>
            <a:r>
              <a:rPr lang="en-US" dirty="0" smtClean="0"/>
              <a:t>Vector Similarity: RNN language model (Zweig and </a:t>
            </a:r>
            <a:r>
              <a:rPr lang="en-US" dirty="0" err="1" smtClean="0"/>
              <a:t>Mikolov</a:t>
            </a:r>
            <a:r>
              <a:rPr lang="en-US" dirty="0" smtClean="0"/>
              <a:t>, MSR) </a:t>
            </a:r>
          </a:p>
          <a:p>
            <a:pPr lvl="1"/>
            <a:r>
              <a:rPr lang="en-US" dirty="0"/>
              <a:t>Corpus-based context or pattern </a:t>
            </a:r>
            <a:r>
              <a:rPr lang="en-US" dirty="0" smtClean="0"/>
              <a:t>features</a:t>
            </a:r>
          </a:p>
          <a:p>
            <a:pPr lvl="2"/>
            <a:r>
              <a:rPr lang="en-US" dirty="0" smtClean="0"/>
              <a:t>X:Y -&gt; ‘X  </a:t>
            </a:r>
            <a:r>
              <a:rPr lang="en-US" u="sng" dirty="0" smtClean="0"/>
              <a:t>of the </a:t>
            </a:r>
            <a:r>
              <a:rPr lang="en-US" dirty="0" smtClean="0"/>
              <a:t>Y’ </a:t>
            </a:r>
          </a:p>
          <a:p>
            <a:pPr marL="128016" indent="0">
              <a:buNone/>
            </a:pPr>
            <a:r>
              <a:rPr lang="en-US" b="1" dirty="0" smtClean="0"/>
              <a:t>Classifier:  </a:t>
            </a:r>
          </a:p>
          <a:p>
            <a:pPr marL="356616" lvl="1" indent="0">
              <a:buNone/>
            </a:pPr>
            <a:r>
              <a:rPr lang="en-US" dirty="0" smtClean="0"/>
              <a:t>TLC </a:t>
            </a:r>
            <a:r>
              <a:rPr lang="en-US" dirty="0" err="1" smtClean="0"/>
              <a:t>FastRank</a:t>
            </a:r>
            <a:endParaRPr lang="en-US" dirty="0"/>
          </a:p>
        </p:txBody>
      </p:sp>
      <p:sp>
        <p:nvSpPr>
          <p:cNvPr id="4" name="Slide Number Placeholder 3"/>
          <p:cNvSpPr>
            <a:spLocks noGrp="1"/>
          </p:cNvSpPr>
          <p:nvPr>
            <p:ph type="sldNum" sz="quarter" idx="12"/>
          </p:nvPr>
        </p:nvSpPr>
        <p:spPr/>
        <p:txBody>
          <a:bodyPr/>
          <a:lstStyle/>
          <a:p>
            <a:fld id="{546E3917-45BD-46AC-BB4A-F2ABE3C824C7}" type="slidenum">
              <a:rPr lang="en-US" smtClean="0"/>
              <a:pPr/>
              <a:t>34</a:t>
            </a:fld>
            <a:endParaRPr lang="en-US"/>
          </a:p>
        </p:txBody>
      </p:sp>
    </p:spTree>
    <p:extLst>
      <p:ext uri="{BB962C8B-B14F-4D97-AF65-F5344CB8AC3E}">
        <p14:creationId xmlns="" xmlns:p14="http://schemas.microsoft.com/office/powerpoint/2010/main" val="25477870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914400" y="1447800"/>
            <a:ext cx="8077200" cy="4800600"/>
          </a:xfrm>
        </p:spPr>
        <p:txBody>
          <a:bodyPr>
            <a:normAutofit/>
          </a:bodyPr>
          <a:lstStyle/>
          <a:p>
            <a:r>
              <a:rPr lang="en-US" dirty="0"/>
              <a:t>Class </a:t>
            </a:r>
            <a:r>
              <a:rPr lang="en-US" dirty="0" smtClean="0"/>
              <a:t>Inclusion -Taxonomic </a:t>
            </a:r>
          </a:p>
          <a:p>
            <a:pPr marL="603504" lvl="2" indent="0">
              <a:buNone/>
            </a:pPr>
            <a:r>
              <a:rPr lang="en-US" sz="2200" dirty="0" smtClean="0"/>
              <a:t>"</a:t>
            </a:r>
            <a:r>
              <a:rPr lang="en-US" sz="2200" dirty="0" err="1" smtClean="0"/>
              <a:t>art:abstract</a:t>
            </a:r>
            <a:r>
              <a:rPr lang="en-US" sz="2200" dirty="0" smtClean="0"/>
              <a:t>","</a:t>
            </a:r>
            <a:r>
              <a:rPr lang="en-US" sz="2200" dirty="0" err="1" smtClean="0"/>
              <a:t>bread:wheat</a:t>
            </a:r>
            <a:r>
              <a:rPr lang="en-US" sz="2200" dirty="0" smtClean="0"/>
              <a:t>",</a:t>
            </a:r>
            <a:r>
              <a:rPr lang="en-US" sz="2200" dirty="0" smtClean="0">
                <a:solidFill>
                  <a:srgbClr val="00B050"/>
                </a:solidFill>
              </a:rPr>
              <a:t>"</a:t>
            </a:r>
            <a:r>
              <a:rPr lang="en-US" sz="2200" dirty="0" err="1" smtClean="0">
                <a:solidFill>
                  <a:srgbClr val="00B050"/>
                </a:solidFill>
              </a:rPr>
              <a:t>pet:dog</a:t>
            </a:r>
            <a:r>
              <a:rPr lang="en-US" sz="2200" dirty="0" smtClean="0">
                <a:solidFill>
                  <a:srgbClr val="00B050"/>
                </a:solidFill>
              </a:rPr>
              <a:t>“(</a:t>
            </a:r>
            <a:r>
              <a:rPr lang="en-US" sz="2200" dirty="0">
                <a:solidFill>
                  <a:srgbClr val="00B050"/>
                </a:solidFill>
              </a:rPr>
              <a:t>0.360)</a:t>
            </a:r>
            <a:r>
              <a:rPr lang="en-US" sz="2200" dirty="0" smtClean="0"/>
              <a:t>, </a:t>
            </a:r>
            <a:r>
              <a:rPr lang="en-US" sz="2200" dirty="0" smtClean="0">
                <a:solidFill>
                  <a:srgbClr val="C00000"/>
                </a:solidFill>
              </a:rPr>
              <a:t>"</a:t>
            </a:r>
            <a:r>
              <a:rPr lang="en-US" sz="2200" dirty="0" err="1" smtClean="0">
                <a:solidFill>
                  <a:srgbClr val="C00000"/>
                </a:solidFill>
              </a:rPr>
              <a:t>dog:pet</a:t>
            </a:r>
            <a:r>
              <a:rPr lang="en-US" sz="2200" dirty="0" smtClean="0">
                <a:solidFill>
                  <a:srgbClr val="C00000"/>
                </a:solidFill>
              </a:rPr>
              <a:t>“ (</a:t>
            </a:r>
            <a:r>
              <a:rPr lang="en-US" sz="2200" dirty="0">
                <a:solidFill>
                  <a:srgbClr val="C00000"/>
                </a:solidFill>
              </a:rPr>
              <a:t>0.002)</a:t>
            </a:r>
            <a:r>
              <a:rPr lang="en-US" sz="2200" dirty="0">
                <a:solidFill>
                  <a:srgbClr val="00B050"/>
                </a:solidFill>
              </a:rPr>
              <a:t> </a:t>
            </a:r>
            <a:endParaRPr lang="en-US" sz="2200" dirty="0" smtClean="0">
              <a:solidFill>
                <a:srgbClr val="00B050"/>
              </a:solidFill>
            </a:endParaRPr>
          </a:p>
          <a:p>
            <a:pPr marL="946404" lvl="2" indent="-342900"/>
            <a:r>
              <a:rPr lang="en-US" dirty="0" err="1" smtClean="0"/>
              <a:t>Probase</a:t>
            </a:r>
            <a:r>
              <a:rPr lang="en-US" dirty="0" smtClean="0"/>
              <a:t> </a:t>
            </a:r>
            <a:r>
              <a:rPr lang="en-US" dirty="0"/>
              <a:t>IS-A </a:t>
            </a:r>
          </a:p>
          <a:p>
            <a:pPr marL="946404" lvl="2" indent="-342900"/>
            <a:r>
              <a:rPr lang="en-US" dirty="0"/>
              <a:t>‘such as’ </a:t>
            </a:r>
          </a:p>
          <a:p>
            <a:pPr>
              <a:spcBef>
                <a:spcPts val="1800"/>
              </a:spcBef>
            </a:pPr>
            <a:r>
              <a:rPr lang="en-US" dirty="0" smtClean="0"/>
              <a:t>Part-Whole -</a:t>
            </a:r>
            <a:r>
              <a:rPr lang="en-US" dirty="0" err="1" smtClean="0"/>
              <a:t>Collection:Member</a:t>
            </a:r>
            <a:r>
              <a:rPr lang="en-US" dirty="0" smtClean="0"/>
              <a:t> </a:t>
            </a:r>
          </a:p>
          <a:p>
            <a:pPr marL="402336" lvl="1" indent="0">
              <a:buNone/>
            </a:pPr>
            <a:r>
              <a:rPr lang="en-US" sz="2000" dirty="0" smtClean="0"/>
              <a:t>"</a:t>
            </a:r>
            <a:r>
              <a:rPr lang="en-US" sz="2000" dirty="0" err="1" smtClean="0"/>
              <a:t>herd:elephant</a:t>
            </a:r>
            <a:r>
              <a:rPr lang="en-US" sz="2000" dirty="0" smtClean="0"/>
              <a:t>","</a:t>
            </a:r>
            <a:r>
              <a:rPr lang="en-US" sz="2000" dirty="0" err="1" smtClean="0"/>
              <a:t>flock:bird</a:t>
            </a:r>
            <a:r>
              <a:rPr lang="en-US" sz="2000" dirty="0" smtClean="0"/>
              <a:t>",</a:t>
            </a:r>
            <a:r>
              <a:rPr lang="en-US" sz="2000" dirty="0" smtClean="0">
                <a:solidFill>
                  <a:srgbClr val="C00000"/>
                </a:solidFill>
              </a:rPr>
              <a:t>"</a:t>
            </a:r>
            <a:r>
              <a:rPr lang="en-US" sz="2000" dirty="0" err="1" smtClean="0">
                <a:solidFill>
                  <a:srgbClr val="C00000"/>
                </a:solidFill>
              </a:rPr>
              <a:t>soldiers:army</a:t>
            </a:r>
            <a:r>
              <a:rPr lang="en-US" sz="2000" dirty="0" smtClean="0">
                <a:solidFill>
                  <a:srgbClr val="C00000"/>
                </a:solidFill>
              </a:rPr>
              <a:t>“(0.049)</a:t>
            </a:r>
            <a:r>
              <a:rPr lang="en-US" sz="2000" dirty="0" smtClean="0"/>
              <a:t>,</a:t>
            </a:r>
            <a:r>
              <a:rPr lang="en-US" sz="2000" dirty="0" smtClean="0">
                <a:solidFill>
                  <a:srgbClr val="00B050"/>
                </a:solidFill>
              </a:rPr>
              <a:t>"</a:t>
            </a:r>
            <a:r>
              <a:rPr lang="en-US" sz="2000" dirty="0" err="1" smtClean="0">
                <a:solidFill>
                  <a:srgbClr val="00B050"/>
                </a:solidFill>
              </a:rPr>
              <a:t>library:book</a:t>
            </a:r>
            <a:r>
              <a:rPr lang="en-US" sz="2000" dirty="0" smtClean="0">
                <a:solidFill>
                  <a:srgbClr val="00B050"/>
                </a:solidFill>
              </a:rPr>
              <a:t>“(0.991)</a:t>
            </a:r>
            <a:r>
              <a:rPr lang="en-US" sz="2000" dirty="0" smtClean="0"/>
              <a:t> </a:t>
            </a:r>
          </a:p>
          <a:p>
            <a:pPr marL="1060704" lvl="2" indent="-457200"/>
            <a:r>
              <a:rPr lang="en-US" dirty="0"/>
              <a:t> ‘consisting of’		</a:t>
            </a:r>
          </a:p>
          <a:p>
            <a:pPr marL="1060704" lvl="2" indent="-457200"/>
            <a:r>
              <a:rPr lang="en-US" dirty="0"/>
              <a:t>‘of</a:t>
            </a:r>
            <a:r>
              <a:rPr lang="en-US" dirty="0" smtClean="0"/>
              <a:t>’</a:t>
            </a:r>
          </a:p>
        </p:txBody>
      </p:sp>
      <p:sp>
        <p:nvSpPr>
          <p:cNvPr id="4" name="Slide Number Placeholder 3"/>
          <p:cNvSpPr>
            <a:spLocks noGrp="1"/>
          </p:cNvSpPr>
          <p:nvPr>
            <p:ph type="sldNum" sz="quarter" idx="12"/>
          </p:nvPr>
        </p:nvSpPr>
        <p:spPr/>
        <p:txBody>
          <a:bodyPr/>
          <a:lstStyle/>
          <a:p>
            <a:fld id="{546E3917-45BD-46AC-BB4A-F2ABE3C824C7}" type="slidenum">
              <a:rPr lang="en-US" smtClean="0"/>
              <a:pPr/>
              <a:t>35</a:t>
            </a:fld>
            <a:endParaRPr lang="en-US"/>
          </a:p>
        </p:txBody>
      </p:sp>
    </p:spTree>
    <p:extLst>
      <p:ext uri="{BB962C8B-B14F-4D97-AF65-F5344CB8AC3E}">
        <p14:creationId xmlns="" xmlns:p14="http://schemas.microsoft.com/office/powerpoint/2010/main" val="1764071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Analysis: Model Ablation Study</a:t>
            </a:r>
            <a:endParaRPr lang="en-US" b="1" dirty="0"/>
          </a:p>
        </p:txBody>
      </p:sp>
      <p:graphicFrame>
        <p:nvGraphicFramePr>
          <p:cNvPr id="6" name="Content Placeholder 5"/>
          <p:cNvGraphicFramePr>
            <a:graphicFrameLocks noGrp="1"/>
          </p:cNvGraphicFramePr>
          <p:nvPr>
            <p:ph sz="quarter" idx="1"/>
            <p:extLst>
              <p:ext uri="{D42A27DB-BD31-4B8C-83A1-F6EECF244321}">
                <p14:modId xmlns="" xmlns:p14="http://schemas.microsoft.com/office/powerpoint/2010/main" val="2861198563"/>
              </p:ext>
            </p:extLst>
          </p:nvPr>
        </p:nvGraphicFramePr>
        <p:xfrm>
          <a:off x="1403648" y="1484784"/>
          <a:ext cx="6264690" cy="4176464"/>
        </p:xfrm>
        <a:graphic>
          <a:graphicData uri="http://schemas.openxmlformats.org/drawingml/2006/table">
            <a:tbl>
              <a:tblPr firstRow="1" firstCol="1" lastRow="1" bandRow="1">
                <a:tableStyleId>{5C22544A-7EE6-4342-B048-85BDC9FD1C3A}</a:tableStyleId>
              </a:tblPr>
              <a:tblGrid>
                <a:gridCol w="1609776"/>
                <a:gridCol w="850929"/>
                <a:gridCol w="760797"/>
                <a:gridCol w="760797"/>
                <a:gridCol w="842237"/>
                <a:gridCol w="679357"/>
                <a:gridCol w="760797"/>
              </a:tblGrid>
              <a:tr h="314024">
                <a:tc>
                  <a:txBody>
                    <a:bodyPr/>
                    <a:lstStyle/>
                    <a:p>
                      <a:pPr algn="ctr" fontAlgn="b"/>
                      <a:r>
                        <a:rPr lang="en-US" sz="1600" u="none" strike="noStrike" dirty="0">
                          <a:effectLst/>
                        </a:rPr>
                        <a:t>Relation Groups</a:t>
                      </a:r>
                      <a:endParaRPr lang="en-US" sz="1200" b="0" i="0" u="none" strike="noStrike" dirty="0">
                        <a:effectLst/>
                        <a:latin typeface="Arial"/>
                      </a:endParaRPr>
                    </a:p>
                  </a:txBody>
                  <a:tcPr marL="0" marR="0" marT="0" marB="0" anchor="b"/>
                </a:tc>
                <a:tc>
                  <a:txBody>
                    <a:bodyPr/>
                    <a:lstStyle/>
                    <a:p>
                      <a:pPr algn="l" fontAlgn="b"/>
                      <a:r>
                        <a:rPr lang="en-US" sz="1800" u="none" strike="noStrike" dirty="0">
                          <a:effectLst/>
                        </a:rPr>
                        <a:t>Co-HM</a:t>
                      </a:r>
                      <a:endParaRPr lang="en-US" sz="1800" b="0" i="0" u="none" strike="noStrike" dirty="0">
                        <a:effectLst/>
                        <a:latin typeface="Arial"/>
                      </a:endParaRPr>
                    </a:p>
                  </a:txBody>
                  <a:tcPr marL="0" marR="0" marT="0" marB="0" anchor="b">
                    <a:solidFill>
                      <a:schemeClr val="accent1">
                        <a:lumMod val="75000"/>
                      </a:schemeClr>
                    </a:solidFill>
                  </a:tcPr>
                </a:tc>
                <a:tc>
                  <a:txBody>
                    <a:bodyPr/>
                    <a:lstStyle/>
                    <a:p>
                      <a:pPr algn="l" fontAlgn="b"/>
                      <a:r>
                        <a:rPr lang="en-US" sz="1800" u="none" strike="noStrike" dirty="0">
                          <a:effectLst/>
                        </a:rPr>
                        <a:t>- </a:t>
                      </a:r>
                      <a:r>
                        <a:rPr lang="en-US" sz="1800" u="none" strike="noStrike" dirty="0" err="1">
                          <a:effectLst/>
                        </a:rPr>
                        <a:t>Attr</a:t>
                      </a:r>
                      <a:endParaRPr lang="en-US" sz="1800" b="0" i="0" u="none" strike="noStrike" dirty="0">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err="1">
                          <a:effectLst/>
                        </a:rPr>
                        <a:t>IsA</a:t>
                      </a:r>
                      <a:endParaRPr lang="en-US" sz="1800" b="0" i="0" u="none" strike="noStrike" dirty="0">
                        <a:effectLst/>
                        <a:latin typeface="Arial"/>
                      </a:endParaRPr>
                    </a:p>
                  </a:txBody>
                  <a:tcPr marL="0" marR="0" marT="0" marB="0" anchor="b"/>
                </a:tc>
                <a:tc>
                  <a:txBody>
                    <a:bodyPr/>
                    <a:lstStyle/>
                    <a:p>
                      <a:pPr algn="l" fontAlgn="b"/>
                      <a:r>
                        <a:rPr lang="en-US" sz="1800" u="none" strike="noStrike" dirty="0">
                          <a:effectLst/>
                        </a:rPr>
                        <a:t>- PILSA</a:t>
                      </a:r>
                      <a:endParaRPr lang="en-US" sz="1800" b="0" i="0" u="none" strike="noStrike" dirty="0">
                        <a:effectLst/>
                        <a:latin typeface="Arial"/>
                      </a:endParaRPr>
                    </a:p>
                  </a:txBody>
                  <a:tcPr marL="0" marR="0" marT="0" marB="0" anchor="b"/>
                </a:tc>
                <a:tc>
                  <a:txBody>
                    <a:bodyPr/>
                    <a:lstStyle/>
                    <a:p>
                      <a:pPr algn="l" fontAlgn="b"/>
                      <a:r>
                        <a:rPr lang="en-US" sz="1800" u="none" strike="noStrike" dirty="0">
                          <a:effectLst/>
                        </a:rPr>
                        <a:t>- DS</a:t>
                      </a:r>
                      <a:endParaRPr lang="en-US" sz="1800" b="0" i="0" u="none" strike="noStrike" dirty="0">
                        <a:effectLst/>
                        <a:latin typeface="Arial"/>
                      </a:endParaRPr>
                    </a:p>
                  </a:txBody>
                  <a:tcPr marL="0" marR="0" marT="0" marB="0" anchor="b"/>
                </a:tc>
                <a:tc>
                  <a:txBody>
                    <a:bodyPr/>
                    <a:lstStyle/>
                    <a:p>
                      <a:pPr algn="l" fontAlgn="b"/>
                      <a:r>
                        <a:rPr lang="en-US" sz="1800" u="none" strike="noStrike" dirty="0">
                          <a:effectLst/>
                        </a:rPr>
                        <a:t>- Pat</a:t>
                      </a:r>
                      <a:endParaRPr lang="en-US" sz="1800" b="0" i="0" u="none" strike="noStrike" dirty="0">
                        <a:effectLst/>
                        <a:latin typeface="Arial"/>
                      </a:endParaRPr>
                    </a:p>
                  </a:txBody>
                  <a:tcPr marL="0" marR="0" marT="0" marB="0" anchor="b"/>
                </a:tc>
              </a:tr>
              <a:tr h="334048">
                <a:tc>
                  <a:txBody>
                    <a:bodyPr/>
                    <a:lstStyle/>
                    <a:p>
                      <a:pPr algn="r" fontAlgn="ctr"/>
                      <a:r>
                        <a:rPr lang="en-US" sz="1200" u="none" strike="noStrike" dirty="0">
                          <a:effectLst/>
                        </a:rPr>
                        <a:t>CLASS-INCLUSION</a:t>
                      </a:r>
                      <a:endParaRPr lang="en-US" sz="1200" b="0" i="0" u="none" strike="noStrike" dirty="0">
                        <a:effectLst/>
                        <a:latin typeface="Arial"/>
                      </a:endParaRPr>
                    </a:p>
                  </a:txBody>
                  <a:tcPr marL="0" marR="0" marT="0" marB="0" anchor="ctr"/>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360040">
                <a:tc>
                  <a:txBody>
                    <a:bodyPr/>
                    <a:lstStyle/>
                    <a:p>
                      <a:pPr algn="r" fontAlgn="b"/>
                      <a:r>
                        <a:rPr lang="en-US" sz="1200" u="none" strike="noStrike" dirty="0">
                          <a:effectLst/>
                        </a:rPr>
                        <a:t>PART-WHOLE</a:t>
                      </a:r>
                      <a:endParaRPr lang="en-US" sz="1200" b="0" i="0" u="none" strike="noStrike" dirty="0">
                        <a:effectLst/>
                        <a:latin typeface="Arial"/>
                      </a:endParaRPr>
                    </a:p>
                  </a:txBody>
                  <a:tcPr marL="0" marR="0" marT="0" marB="0" anchor="b"/>
                </a:tc>
                <a:tc>
                  <a:txBody>
                    <a:bodyPr/>
                    <a:lstStyle/>
                    <a:p>
                      <a:pPr algn="ctr" fontAlgn="b"/>
                      <a:r>
                        <a:rPr lang="en-US" sz="1200" b="0" i="0" u="none" strike="noStrike" dirty="0" smtClean="0">
                          <a:effectLst/>
                          <a:latin typeface="Arial"/>
                        </a:rPr>
                        <a:t> </a:t>
                      </a:r>
                      <a:r>
                        <a:rPr lang="en-US" sz="1400" b="1" i="0" u="none" strike="noStrike" dirty="0" smtClean="0">
                          <a:solidFill>
                            <a:srgbClr val="99FF99"/>
                          </a:solidFill>
                          <a:effectLst/>
                          <a:latin typeface="Arial"/>
                        </a:rPr>
                        <a:t>max</a:t>
                      </a:r>
                      <a:endParaRPr lang="en-US" sz="1200" b="1" i="0" u="none" strike="noStrike" dirty="0">
                        <a:solidFill>
                          <a:srgbClr val="99FF99"/>
                        </a:solidFill>
                        <a:effectLst/>
                        <a:latin typeface="Arial"/>
                      </a:endParaRPr>
                    </a:p>
                  </a:txBody>
                  <a:tcPr marL="0" marR="0" marT="0" marB="0" anchor="ctr">
                    <a:solidFill>
                      <a:schemeClr val="accent1">
                        <a:lumMod val="75000"/>
                      </a:schemeClr>
                    </a:solidFill>
                  </a:tcPr>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360040">
                <a:tc>
                  <a:txBody>
                    <a:bodyPr/>
                    <a:lstStyle/>
                    <a:p>
                      <a:pPr algn="r" fontAlgn="b"/>
                      <a:r>
                        <a:rPr lang="en-US" sz="1200" u="none" strike="noStrike" dirty="0">
                          <a:effectLst/>
                        </a:rPr>
                        <a:t>SIMILAR</a:t>
                      </a:r>
                      <a:endParaRPr lang="en-US" sz="1200" b="0" i="0" u="none" strike="noStrike" dirty="0">
                        <a:effectLst/>
                        <a:latin typeface="Arial"/>
                      </a:endParaRPr>
                    </a:p>
                  </a:txBody>
                  <a:tcPr marL="0" marR="0" marT="0" marB="0" anchor="b"/>
                </a:tc>
                <a:tc>
                  <a:txBody>
                    <a:bodyPr/>
                    <a:lstStyle/>
                    <a:p>
                      <a:pPr algn="ctr" fontAlgn="b"/>
                      <a:r>
                        <a:rPr lang="en-US" sz="1400" b="1" i="0" u="none" strike="noStrike" dirty="0" smtClean="0">
                          <a:solidFill>
                            <a:srgbClr val="99FF99"/>
                          </a:solidFill>
                          <a:effectLst/>
                          <a:latin typeface="Arial"/>
                        </a:rPr>
                        <a:t>max</a:t>
                      </a:r>
                      <a:endParaRPr lang="en-US" sz="1200" b="1" i="0" u="none" strike="noStrike" dirty="0">
                        <a:solidFill>
                          <a:srgbClr val="99FF99"/>
                        </a:solidFill>
                        <a:effectLst/>
                        <a:latin typeface="Arial"/>
                      </a:endParaRPr>
                    </a:p>
                  </a:txBody>
                  <a:tcPr marL="0" marR="0" marT="0" marB="0" anchor="ctr">
                    <a:solidFill>
                      <a:schemeClr val="accent1">
                        <a:lumMod val="75000"/>
                      </a:schemeClr>
                    </a:solidFill>
                  </a:tcPr>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314024">
                <a:tc>
                  <a:txBody>
                    <a:bodyPr/>
                    <a:lstStyle/>
                    <a:p>
                      <a:pPr algn="r" fontAlgn="b"/>
                      <a:r>
                        <a:rPr lang="en-US" sz="1200" u="none" strike="noStrike" dirty="0">
                          <a:effectLst/>
                        </a:rPr>
                        <a:t>CONTRAST</a:t>
                      </a:r>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406056">
                <a:tc>
                  <a:txBody>
                    <a:bodyPr/>
                    <a:lstStyle/>
                    <a:p>
                      <a:pPr algn="r" fontAlgn="b"/>
                      <a:r>
                        <a:rPr lang="en-US" sz="1200" u="none" strike="noStrike" dirty="0">
                          <a:effectLst/>
                        </a:rPr>
                        <a:t>ATTRIBUTE</a:t>
                      </a:r>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dirty="0">
                          <a:effectLst/>
                        </a:rPr>
                        <a:t> </a:t>
                      </a:r>
                      <a:endParaRPr lang="en-US" sz="1200" b="0" i="0" u="none" strike="noStrike" dirty="0">
                        <a:effectLst/>
                        <a:latin typeface="Arial"/>
                      </a:endParaRPr>
                    </a:p>
                  </a:txBody>
                  <a:tcPr marL="0" marR="0" marT="0" marB="0" anchor="b"/>
                </a:tc>
              </a:tr>
              <a:tr h="314024">
                <a:tc>
                  <a:txBody>
                    <a:bodyPr/>
                    <a:lstStyle/>
                    <a:p>
                      <a:pPr algn="r" fontAlgn="b"/>
                      <a:r>
                        <a:rPr lang="en-US" sz="1200" u="none" strike="noStrike" dirty="0">
                          <a:effectLst/>
                        </a:rPr>
                        <a:t>NON-ATTRIBUTE</a:t>
                      </a:r>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406056">
                <a:tc>
                  <a:txBody>
                    <a:bodyPr/>
                    <a:lstStyle/>
                    <a:p>
                      <a:pPr algn="r" fontAlgn="b"/>
                      <a:r>
                        <a:rPr lang="en-US" sz="1200" u="none" strike="noStrike" dirty="0">
                          <a:effectLst/>
                        </a:rPr>
                        <a:t>CASE RELATIONS</a:t>
                      </a:r>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314024">
                <a:tc>
                  <a:txBody>
                    <a:bodyPr/>
                    <a:lstStyle/>
                    <a:p>
                      <a:pPr algn="r" fontAlgn="b"/>
                      <a:r>
                        <a:rPr lang="en-US" sz="1200" u="none" strike="noStrike" dirty="0">
                          <a:effectLst/>
                        </a:rPr>
                        <a:t> CAUSE-PURPOSE</a:t>
                      </a:r>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314024">
                <a:tc>
                  <a:txBody>
                    <a:bodyPr/>
                    <a:lstStyle/>
                    <a:p>
                      <a:pPr algn="r" fontAlgn="b"/>
                      <a:r>
                        <a:rPr lang="en-US" sz="1200" u="none" strike="noStrike" dirty="0">
                          <a:effectLst/>
                        </a:rPr>
                        <a:t>SPACE-TIME</a:t>
                      </a:r>
                      <a:endParaRPr lang="en-US" sz="1200" b="0" i="0" u="none" strike="noStrike" dirty="0">
                        <a:effectLst/>
                        <a:latin typeface="Arial"/>
                      </a:endParaRPr>
                    </a:p>
                  </a:txBody>
                  <a:tcPr marL="0" marR="0" marT="0" marB="0" anchor="b"/>
                </a:tc>
                <a:tc>
                  <a:txBody>
                    <a:bodyPr/>
                    <a:lstStyle/>
                    <a:p>
                      <a:pPr algn="ctr" fontAlgn="b"/>
                      <a:r>
                        <a:rPr lang="en-US" sz="1400" b="1" i="0" u="none" strike="noStrike" dirty="0" smtClean="0">
                          <a:solidFill>
                            <a:srgbClr val="99FF99"/>
                          </a:solidFill>
                          <a:effectLst/>
                          <a:latin typeface="Arial"/>
                        </a:rPr>
                        <a:t>max</a:t>
                      </a:r>
                      <a:endParaRPr lang="en-US" sz="1200" b="0" i="0" u="none" strike="noStrike" dirty="0">
                        <a:solidFill>
                          <a:srgbClr val="99FF99"/>
                        </a:solidFill>
                        <a:effectLst/>
                        <a:latin typeface="Arial"/>
                      </a:endParaRPr>
                    </a:p>
                  </a:txBody>
                  <a:tcPr marL="0" marR="0" marT="0" marB="0" anchor="ctr">
                    <a:solidFill>
                      <a:schemeClr val="accent1">
                        <a:lumMod val="75000"/>
                      </a:schemeClr>
                    </a:solidFill>
                  </a:tcPr>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314024">
                <a:tc>
                  <a:txBody>
                    <a:bodyPr/>
                    <a:lstStyle/>
                    <a:p>
                      <a:pPr algn="r" fontAlgn="b"/>
                      <a:r>
                        <a:rPr lang="en-US" sz="1200" u="none" strike="noStrike" dirty="0">
                          <a:effectLst/>
                        </a:rPr>
                        <a:t>REFERENCE</a:t>
                      </a:r>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endParaRPr lang="en-US" sz="1200" b="0" i="0" u="none" strike="noStrike">
                        <a:effectLst/>
                        <a:latin typeface="Arial"/>
                      </a:endParaRPr>
                    </a:p>
                  </a:txBody>
                  <a:tcPr marL="0" marR="0" marT="0" marB="0" anchor="b"/>
                </a:tc>
                <a:tc>
                  <a:txBody>
                    <a:bodyPr/>
                    <a:lstStyle/>
                    <a:p>
                      <a:pPr algn="l" fontAlgn="b"/>
                      <a:r>
                        <a:rPr lang="en-US" sz="1200" u="none" strike="noStrike">
                          <a:effectLst/>
                        </a:rPr>
                        <a:t> </a:t>
                      </a:r>
                      <a:endParaRPr lang="en-US" sz="1200" b="0" i="0" u="none" strike="noStrike">
                        <a:effectLst/>
                        <a:latin typeface="Arial"/>
                      </a:endParaRPr>
                    </a:p>
                  </a:txBody>
                  <a:tcPr marL="0" marR="0" marT="0" marB="0" anchor="b"/>
                </a:tc>
              </a:tr>
              <a:tr h="426080">
                <a:tc>
                  <a:txBody>
                    <a:bodyPr/>
                    <a:lstStyle/>
                    <a:p>
                      <a:pPr algn="ctr" fontAlgn="b"/>
                      <a:r>
                        <a:rPr lang="en-US" sz="1600" u="none" strike="noStrike" dirty="0">
                          <a:effectLst/>
                        </a:rPr>
                        <a:t>Average</a:t>
                      </a:r>
                      <a:endParaRPr lang="en-US" sz="1200" b="1"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solidFill>
                      <a:schemeClr val="accent1">
                        <a:lumMod val="75000"/>
                      </a:schemeClr>
                    </a:solidFill>
                  </a:tcPr>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tc>
                <a:tc>
                  <a:txBody>
                    <a:bodyPr/>
                    <a:lstStyle/>
                    <a:p>
                      <a:pPr algn="l" fontAlgn="b"/>
                      <a:endParaRPr lang="en-US" sz="1200" b="0" i="0" u="none" strike="noStrike" dirty="0">
                        <a:effectLst/>
                        <a:latin typeface="Arial"/>
                      </a:endParaRPr>
                    </a:p>
                  </a:txBody>
                  <a:tcPr marL="0" marR="0" marT="0" marB="0" anchor="b"/>
                </a:tc>
                <a:tc>
                  <a:txBody>
                    <a:bodyPr/>
                    <a:lstStyle/>
                    <a:p>
                      <a:pPr algn="l" fontAlgn="b"/>
                      <a:r>
                        <a:rPr lang="en-US" sz="1200" u="none" strike="noStrike" dirty="0">
                          <a:effectLst/>
                        </a:rPr>
                        <a:t> </a:t>
                      </a:r>
                      <a:endParaRPr lang="en-US" sz="1200" b="0" i="0" u="none" strike="noStrike" dirty="0">
                        <a:effectLst/>
                        <a:latin typeface="Arial"/>
                      </a:endParaRPr>
                    </a:p>
                  </a:txBody>
                  <a:tcPr marL="0" marR="0" marT="0" marB="0" anchor="b"/>
                </a:tc>
              </a:tr>
            </a:tbl>
          </a:graphicData>
        </a:graphic>
      </p:graphicFrame>
      <p:cxnSp>
        <p:nvCxnSpPr>
          <p:cNvPr id="8" name="Straight Arrow Connector 7"/>
          <p:cNvCxnSpPr/>
          <p:nvPr/>
        </p:nvCxnSpPr>
        <p:spPr>
          <a:xfrm flipV="1">
            <a:off x="5796136" y="1772816"/>
            <a:ext cx="0" cy="28803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796136" y="2852936"/>
            <a:ext cx="0" cy="28803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308304" y="3212976"/>
            <a:ext cx="0" cy="28803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004048" y="3573016"/>
            <a:ext cx="0" cy="28803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308304" y="3933056"/>
            <a:ext cx="0" cy="28803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796136" y="4293096"/>
            <a:ext cx="0" cy="28803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211960" y="4941168"/>
            <a:ext cx="0" cy="28803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932040" y="1853208"/>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444208" y="2141240"/>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236296" y="2492896"/>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236296" y="2852936"/>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444208" y="3221360"/>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444208" y="3573016"/>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444208" y="3933056"/>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444208" y="4293096"/>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444208" y="4581128"/>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444208" y="4941168"/>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44208" y="5309592"/>
            <a:ext cx="0" cy="27964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91680" y="5805264"/>
            <a:ext cx="5400600" cy="461665"/>
          </a:xfrm>
          <a:prstGeom prst="rect">
            <a:avLst/>
          </a:prstGeom>
          <a:noFill/>
        </p:spPr>
        <p:txBody>
          <a:bodyPr wrap="square" rtlCol="0">
            <a:spAutoFit/>
          </a:bodyPr>
          <a:lstStyle/>
          <a:p>
            <a:pPr algn="ctr"/>
            <a:r>
              <a:rPr lang="en-US" sz="2400" dirty="0" smtClean="0">
                <a:solidFill>
                  <a:schemeClr val="tx2">
                    <a:lumMod val="50000"/>
                  </a:schemeClr>
                </a:solidFill>
              </a:rPr>
              <a:t>Changes in Spearman’s </a:t>
            </a:r>
            <a:r>
              <a:rPr lang="en-US" sz="2400" dirty="0" smtClean="0">
                <a:solidFill>
                  <a:schemeClr val="tx2">
                    <a:lumMod val="50000"/>
                  </a:schemeClr>
                </a:solidFill>
                <a:sym typeface="Symbol"/>
              </a:rPr>
              <a:t></a:t>
            </a:r>
            <a:endParaRPr lang="en-US" sz="2400" dirty="0">
              <a:solidFill>
                <a:schemeClr val="tx2">
                  <a:lumMod val="50000"/>
                </a:schemeClr>
              </a:solidFill>
            </a:endParaRPr>
          </a:p>
        </p:txBody>
      </p:sp>
      <p:sp>
        <p:nvSpPr>
          <p:cNvPr id="37" name="Slide Number Placeholder 36"/>
          <p:cNvSpPr>
            <a:spLocks noGrp="1"/>
          </p:cNvSpPr>
          <p:nvPr>
            <p:ph type="sldNum" sz="quarter" idx="12"/>
          </p:nvPr>
        </p:nvSpPr>
        <p:spPr/>
        <p:txBody>
          <a:bodyPr/>
          <a:lstStyle/>
          <a:p>
            <a:fld id="{546E3917-45BD-46AC-BB4A-F2ABE3C824C7}" type="slidenum">
              <a:rPr lang="en-US" smtClean="0"/>
              <a:pPr/>
              <a:t>36</a:t>
            </a:fld>
            <a:endParaRPr lang="en-US" dirty="0"/>
          </a:p>
        </p:txBody>
      </p:sp>
    </p:spTree>
    <p:extLst>
      <p:ext uri="{BB962C8B-B14F-4D97-AF65-F5344CB8AC3E}">
        <p14:creationId xmlns="" xmlns:p14="http://schemas.microsoft.com/office/powerpoint/2010/main" val="267646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Analysis – Room for Improvement</a:t>
            </a:r>
            <a:endParaRPr lang="en-US" dirty="0"/>
          </a:p>
        </p:txBody>
      </p:sp>
      <p:sp>
        <p:nvSpPr>
          <p:cNvPr id="3" name="Content Placeholder 2"/>
          <p:cNvSpPr>
            <a:spLocks noGrp="1"/>
          </p:cNvSpPr>
          <p:nvPr>
            <p:ph idx="1"/>
          </p:nvPr>
        </p:nvSpPr>
        <p:spPr/>
        <p:txBody>
          <a:bodyPr/>
          <a:lstStyle/>
          <a:p>
            <a:r>
              <a:rPr lang="en-US" dirty="0" smtClean="0"/>
              <a:t>SPACE-TIME </a:t>
            </a:r>
            <a:r>
              <a:rPr lang="en-US" dirty="0"/>
              <a:t>– Time: Associated Item </a:t>
            </a:r>
          </a:p>
          <a:p>
            <a:pPr marL="402336" lvl="1" indent="0">
              <a:buNone/>
            </a:pPr>
            <a:r>
              <a:rPr lang="en-US" dirty="0" smtClean="0"/>
              <a:t>Example:</a:t>
            </a:r>
            <a:r>
              <a:rPr lang="en-US" i="1" dirty="0" smtClean="0"/>
              <a:t> ‘</a:t>
            </a:r>
            <a:r>
              <a:rPr lang="en-US" i="1" dirty="0" err="1" smtClean="0"/>
              <a:t>retirement:pension</a:t>
            </a:r>
            <a:r>
              <a:rPr lang="en-US" i="1" dirty="0"/>
              <a:t>’</a:t>
            </a:r>
          </a:p>
          <a:p>
            <a:pPr lvl="2"/>
            <a:r>
              <a:rPr lang="en-US" dirty="0"/>
              <a:t>‘education and’</a:t>
            </a:r>
          </a:p>
          <a:p>
            <a:pPr lvl="2"/>
            <a:r>
              <a:rPr lang="en-US" dirty="0"/>
              <a:t>‘and a big</a:t>
            </a:r>
            <a:r>
              <a:rPr lang="en-US" dirty="0" smtClean="0"/>
              <a:t>’</a:t>
            </a:r>
          </a:p>
          <a:p>
            <a:pPr lvl="1"/>
            <a:r>
              <a:rPr lang="en-US" dirty="0" smtClean="0"/>
              <a:t>No distinctive context patterns </a:t>
            </a:r>
          </a:p>
          <a:p>
            <a:pPr lvl="1"/>
            <a:r>
              <a:rPr lang="en-US" dirty="0" smtClean="0"/>
              <a:t>No leading feature </a:t>
            </a:r>
          </a:p>
          <a:p>
            <a:pPr marL="402336" lvl="1" indent="0">
              <a:buNone/>
            </a:pPr>
            <a:endParaRPr lang="en-US" dirty="0"/>
          </a:p>
          <a:p>
            <a:pPr marL="128016" indent="0">
              <a:buNone/>
            </a:pPr>
            <a:endParaRPr lang="en-US" dirty="0" smtClean="0"/>
          </a:p>
        </p:txBody>
      </p:sp>
      <p:sp>
        <p:nvSpPr>
          <p:cNvPr id="4" name="Slide Number Placeholder 3"/>
          <p:cNvSpPr>
            <a:spLocks noGrp="1"/>
          </p:cNvSpPr>
          <p:nvPr>
            <p:ph type="sldNum" sz="quarter" idx="12"/>
          </p:nvPr>
        </p:nvSpPr>
        <p:spPr/>
        <p:txBody>
          <a:bodyPr/>
          <a:lstStyle/>
          <a:p>
            <a:fld id="{546E3917-45BD-46AC-BB4A-F2ABE3C824C7}" type="slidenum">
              <a:rPr lang="en-US" smtClean="0"/>
              <a:pPr/>
              <a:t>37</a:t>
            </a:fld>
            <a:endParaRPr lang="en-US"/>
          </a:p>
        </p:txBody>
      </p:sp>
    </p:spTree>
    <p:extLst>
      <p:ext uri="{BB962C8B-B14F-4D97-AF65-F5344CB8AC3E}">
        <p14:creationId xmlns="" xmlns:p14="http://schemas.microsoft.com/office/powerpoint/2010/main" val="749363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Slide Number Placeholder 2"/>
          <p:cNvSpPr>
            <a:spLocks noGrp="1"/>
          </p:cNvSpPr>
          <p:nvPr>
            <p:ph type="sldNum" sz="quarter" idx="12"/>
          </p:nvPr>
        </p:nvSpPr>
        <p:spPr/>
        <p:txBody>
          <a:bodyPr/>
          <a:lstStyle/>
          <a:p>
            <a:fld id="{546E3917-45BD-46AC-BB4A-F2ABE3C824C7}" type="slidenum">
              <a:rPr lang="en-US" smtClean="0"/>
              <a:pPr/>
              <a:t>38</a:t>
            </a:fld>
            <a:endParaRPr lang="en-US"/>
          </a:p>
        </p:txBody>
      </p:sp>
      <p:sp>
        <p:nvSpPr>
          <p:cNvPr id="4" name="Content Placeholder 3"/>
          <p:cNvSpPr>
            <a:spLocks noGrp="1"/>
          </p:cNvSpPr>
          <p:nvPr>
            <p:ph sz="quarter" idx="1"/>
          </p:nvPr>
        </p:nvSpPr>
        <p:spPr/>
        <p:txBody>
          <a:bodyPr/>
          <a:lstStyle/>
          <a:p>
            <a:endParaRPr lang="ru-RU"/>
          </a:p>
        </p:txBody>
      </p:sp>
      <p:sp>
        <p:nvSpPr>
          <p:cNvPr id="5" name="Rectangle 4"/>
          <p:cNvSpPr/>
          <p:nvPr/>
        </p:nvSpPr>
        <p:spPr>
          <a:xfrm>
            <a:off x="827584" y="1556792"/>
            <a:ext cx="4572000" cy="1200329"/>
          </a:xfrm>
          <a:prstGeom prst="rect">
            <a:avLst/>
          </a:prstGeom>
        </p:spPr>
        <p:txBody>
          <a:bodyPr>
            <a:spAutoFit/>
          </a:bodyPr>
          <a:lstStyle/>
          <a:p>
            <a:pPr>
              <a:buNone/>
            </a:pPr>
            <a:r>
              <a:rPr lang="en-US" dirty="0" smtClean="0"/>
              <a:t>Building a general “relational similarity” model</a:t>
            </a:r>
          </a:p>
          <a:p>
            <a:pPr marL="273050" indent="-11113">
              <a:buNone/>
            </a:pPr>
            <a:r>
              <a:rPr lang="en-US" dirty="0" smtClean="0"/>
              <a:t>is a more efficient way to learn many, specific individual relation models</a:t>
            </a:r>
            <a:r>
              <a:rPr lang="ru-RU" dirty="0" smtClean="0"/>
              <a:t> </a:t>
            </a:r>
            <a:r>
              <a:rPr lang="es-MX" dirty="0" smtClean="0"/>
              <a:t>[</a:t>
            </a:r>
            <a:r>
              <a:rPr lang="en-US" dirty="0" err="1" smtClean="0"/>
              <a:t>Turney</a:t>
            </a:r>
            <a:r>
              <a:rPr lang="en-US" dirty="0" smtClean="0"/>
              <a:t>, 2008</a:t>
            </a:r>
            <a:r>
              <a:rPr lang="es-MX" dirty="0" smtClean="0"/>
              <a:t>]</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Relational Similarity</a:t>
            </a:r>
            <a:endParaRPr lang="ru-RU" b="1"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4</a:t>
            </a:fld>
            <a:endParaRPr lang="en-US"/>
          </a:p>
        </p:txBody>
      </p:sp>
      <p:sp>
        <p:nvSpPr>
          <p:cNvPr id="4" name="Content Placeholder 3"/>
          <p:cNvSpPr>
            <a:spLocks noGrp="1"/>
          </p:cNvSpPr>
          <p:nvPr>
            <p:ph sz="quarter" idx="1"/>
          </p:nvPr>
        </p:nvSpPr>
        <p:spPr/>
        <p:txBody>
          <a:bodyPr>
            <a:normAutofit lnSpcReduction="10000"/>
          </a:bodyPr>
          <a:lstStyle/>
          <a:p>
            <a:pPr>
              <a:buNone/>
            </a:pPr>
            <a:r>
              <a:rPr lang="en-US" dirty="0" smtClean="0">
                <a:solidFill>
                  <a:schemeClr val="tx2">
                    <a:lumMod val="75000"/>
                  </a:schemeClr>
                </a:solidFill>
              </a:rPr>
              <a:t>Building a general “relational similarity” model</a:t>
            </a:r>
          </a:p>
          <a:p>
            <a:pPr marL="0" indent="0">
              <a:buNone/>
            </a:pPr>
            <a:r>
              <a:rPr lang="en-US" dirty="0" smtClean="0">
                <a:solidFill>
                  <a:schemeClr val="tx2">
                    <a:lumMod val="75000"/>
                  </a:schemeClr>
                </a:solidFill>
              </a:rPr>
              <a:t>is a more efficient way to learn a model for</a:t>
            </a:r>
            <a:endParaRPr lang="ru-RU" dirty="0" smtClean="0">
              <a:solidFill>
                <a:schemeClr val="tx2">
                  <a:lumMod val="75000"/>
                </a:schemeClr>
              </a:solidFill>
            </a:endParaRPr>
          </a:p>
          <a:p>
            <a:pPr marL="0" indent="0">
              <a:buNone/>
            </a:pPr>
            <a:r>
              <a:rPr lang="en-US" dirty="0" smtClean="0">
                <a:solidFill>
                  <a:schemeClr val="tx2">
                    <a:lumMod val="75000"/>
                  </a:schemeClr>
                </a:solidFill>
              </a:rPr>
              <a:t>any arbitrary relation </a:t>
            </a:r>
            <a:r>
              <a:rPr lang="es-MX" dirty="0" smtClean="0">
                <a:solidFill>
                  <a:schemeClr val="tx2">
                    <a:lumMod val="75000"/>
                  </a:schemeClr>
                </a:solidFill>
              </a:rPr>
              <a:t>[</a:t>
            </a:r>
            <a:r>
              <a:rPr lang="en-US" dirty="0" err="1" smtClean="0">
                <a:solidFill>
                  <a:schemeClr val="tx2">
                    <a:lumMod val="75000"/>
                  </a:schemeClr>
                </a:solidFill>
              </a:rPr>
              <a:t>Turney</a:t>
            </a:r>
            <a:r>
              <a:rPr lang="en-US" dirty="0" smtClean="0">
                <a:solidFill>
                  <a:schemeClr val="tx2">
                    <a:lumMod val="75000"/>
                  </a:schemeClr>
                </a:solidFill>
              </a:rPr>
              <a:t>, 2008</a:t>
            </a:r>
            <a:r>
              <a:rPr lang="es-MX" dirty="0" smtClean="0">
                <a:solidFill>
                  <a:schemeClr val="tx2">
                    <a:lumMod val="75000"/>
                  </a:schemeClr>
                </a:solidFill>
              </a:rPr>
              <a:t>]</a:t>
            </a:r>
            <a:endParaRPr lang="en-US" dirty="0" smtClean="0">
              <a:solidFill>
                <a:schemeClr val="tx2">
                  <a:lumMod val="75000"/>
                </a:schemeClr>
              </a:solidFill>
            </a:endParaRPr>
          </a:p>
          <a:p>
            <a:endParaRPr lang="ru-RU" dirty="0" smtClean="0"/>
          </a:p>
          <a:p>
            <a:pPr>
              <a:buNone/>
            </a:pPr>
            <a:r>
              <a:rPr lang="es-MX" sz="2800" b="1" dirty="0" err="1" smtClean="0">
                <a:solidFill>
                  <a:schemeClr val="tx2"/>
                </a:solidFill>
              </a:rPr>
              <a:t>Prototype</a:t>
            </a:r>
            <a:r>
              <a:rPr lang="es-MX" sz="2800" b="1" dirty="0" smtClean="0">
                <a:solidFill>
                  <a:schemeClr val="tx2"/>
                </a:solidFill>
              </a:rPr>
              <a:t> </a:t>
            </a:r>
            <a:r>
              <a:rPr lang="es-MX" sz="2800" b="1" dirty="0" err="1" smtClean="0">
                <a:solidFill>
                  <a:schemeClr val="tx2"/>
                </a:solidFill>
              </a:rPr>
              <a:t>pairs</a:t>
            </a:r>
            <a:r>
              <a:rPr lang="es-MX" sz="2800" b="1" dirty="0" smtClean="0">
                <a:solidFill>
                  <a:schemeClr val="tx2"/>
                </a:solidFill>
              </a:rPr>
              <a:t>:</a:t>
            </a:r>
          </a:p>
          <a:p>
            <a:pPr algn="ctr">
              <a:buNone/>
            </a:pPr>
            <a:r>
              <a:rPr lang="en-US" dirty="0" err="1" smtClean="0"/>
              <a:t>ornithology:birds</a:t>
            </a:r>
            <a:r>
              <a:rPr lang="en-US" dirty="0" smtClean="0"/>
              <a:t>, </a:t>
            </a:r>
            <a:r>
              <a:rPr lang="en-US" dirty="0" err="1" smtClean="0"/>
              <a:t>psychology:mind</a:t>
            </a:r>
            <a:r>
              <a:rPr lang="en-US" dirty="0" smtClean="0"/>
              <a:t>, </a:t>
            </a:r>
          </a:p>
          <a:p>
            <a:pPr algn="ctr">
              <a:buNone/>
            </a:pPr>
            <a:r>
              <a:rPr lang="en-US" dirty="0" err="1" smtClean="0"/>
              <a:t>astronomy:stars</a:t>
            </a:r>
            <a:r>
              <a:rPr lang="en-US" dirty="0" smtClean="0"/>
              <a:t>, </a:t>
            </a:r>
            <a:r>
              <a:rPr lang="en-US" dirty="0" err="1" smtClean="0"/>
              <a:t>ballistics:projectile</a:t>
            </a:r>
            <a:endParaRPr lang="en-US" dirty="0" smtClean="0"/>
          </a:p>
          <a:p>
            <a:pPr>
              <a:buNone/>
            </a:pPr>
            <a:r>
              <a:rPr lang="en-US" sz="2800" b="1" dirty="0" smtClean="0">
                <a:solidFill>
                  <a:schemeClr val="tx2"/>
                </a:solidFill>
              </a:rPr>
              <a:t>Target pairs: </a:t>
            </a:r>
          </a:p>
          <a:p>
            <a:pPr algn="ctr">
              <a:buNone/>
            </a:pPr>
            <a:r>
              <a:rPr lang="en-US" dirty="0" err="1" smtClean="0">
                <a:solidFill>
                  <a:srgbClr val="006600"/>
                </a:solidFill>
              </a:rPr>
              <a:t>herpetology:salamander</a:t>
            </a:r>
            <a:r>
              <a:rPr lang="en-US" dirty="0" smtClean="0"/>
              <a:t>,  </a:t>
            </a:r>
            <a:r>
              <a:rPr lang="en-US" dirty="0" err="1" smtClean="0">
                <a:solidFill>
                  <a:srgbClr val="C00000"/>
                </a:solidFill>
              </a:rPr>
              <a:t>school:students</a:t>
            </a:r>
            <a:endParaRPr lang="en-US" dirty="0" smtClean="0">
              <a:solidFill>
                <a:srgbClr val="C00000"/>
              </a:solidFill>
            </a:endParaRPr>
          </a:p>
          <a:p>
            <a:pPr>
              <a:buNone/>
            </a:pPr>
            <a:r>
              <a:rPr lang="en-US" sz="2800" b="1" dirty="0" smtClean="0">
                <a:solidFill>
                  <a:schemeClr val="tx2"/>
                </a:solidFill>
              </a:rPr>
              <a:t>Relation type: </a:t>
            </a:r>
            <a:endParaRPr lang="ru-RU" sz="2800" b="1" dirty="0" smtClean="0">
              <a:solidFill>
                <a:schemeClr val="tx2"/>
              </a:solidFill>
            </a:endParaRPr>
          </a:p>
          <a:p>
            <a:pPr algn="ctr">
              <a:buNone/>
            </a:pPr>
            <a:r>
              <a:rPr lang="es-MX" dirty="0" err="1" smtClean="0"/>
              <a:t>Knowledge</a:t>
            </a:r>
            <a:endParaRPr lang="en-US" dirty="0" smtClean="0"/>
          </a:p>
          <a:p>
            <a:pPr algn="ctr">
              <a:buNone/>
            </a:pPr>
            <a:endParaRPr lang="ru-RU"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Effect transition="in" filter="blinds(horizontal)">
                                      <p:cBhvr>
                                        <p:cTn id="7" dur="500"/>
                                        <p:tgtEl>
                                          <p:spTgt spid="4">
                                            <p:txEl>
                                              <p:pRg st="9" end="9"/>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0" end="10"/>
                                            </p:txEl>
                                          </p:spTgt>
                                        </p:tgtEl>
                                        <p:attrNameLst>
                                          <p:attrName>style.visibility</p:attrName>
                                        </p:attrNameLst>
                                      </p:cBhvr>
                                      <p:to>
                                        <p:strVal val="visible"/>
                                      </p:to>
                                    </p:set>
                                    <p:animEffect transition="in" filter="blinds(horizontal)">
                                      <p:cBhvr>
                                        <p:cTn id="1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Degrees of relational </a:t>
            </a:r>
            <a:r>
              <a:rPr lang="en-US" b="1" dirty="0" smtClean="0"/>
              <a:t>similarity</a:t>
            </a:r>
            <a:endParaRPr lang="en-US" b="1" dirty="0"/>
          </a:p>
        </p:txBody>
      </p:sp>
      <p:sp>
        <p:nvSpPr>
          <p:cNvPr id="4" name="Content Placeholder 2"/>
          <p:cNvSpPr>
            <a:spLocks noGrp="1"/>
          </p:cNvSpPr>
          <p:nvPr>
            <p:ph sz="quarter" idx="1"/>
          </p:nvPr>
        </p:nvSpPr>
        <p:spPr/>
        <p:txBody>
          <a:bodyPr/>
          <a:lstStyle/>
          <a:p>
            <a:pPr marL="82296" indent="0">
              <a:buNone/>
            </a:pPr>
            <a:r>
              <a:rPr lang="en-US" sz="2800" b="1" dirty="0" smtClean="0">
                <a:solidFill>
                  <a:schemeClr val="tx2"/>
                </a:solidFill>
              </a:rPr>
              <a:t>Is-A relation </a:t>
            </a:r>
          </a:p>
          <a:p>
            <a:pPr marL="82296" indent="0">
              <a:buNone/>
            </a:pPr>
            <a:r>
              <a:rPr lang="en-US" dirty="0" smtClean="0"/>
              <a:t>mammal: primate   </a:t>
            </a:r>
          </a:p>
          <a:p>
            <a:pPr marL="82296" indent="0">
              <a:buNone/>
            </a:pPr>
            <a:r>
              <a:rPr lang="en-US" dirty="0" smtClean="0"/>
              <a:t>mammal: whale </a:t>
            </a:r>
          </a:p>
          <a:p>
            <a:pPr marL="82296" indent="0">
              <a:buNone/>
            </a:pPr>
            <a:r>
              <a:rPr lang="en-US" dirty="0" smtClean="0"/>
              <a:t>mammal: porpoise </a:t>
            </a:r>
            <a:endParaRPr lang="ru-RU" dirty="0" smtClean="0"/>
          </a:p>
          <a:p>
            <a:pPr marL="82296" indent="0">
              <a:buNone/>
            </a:pPr>
            <a:endParaRPr lang="ru-RU" dirty="0"/>
          </a:p>
          <a:p>
            <a:pPr marL="82296" indent="0">
              <a:buNone/>
            </a:pPr>
            <a:endParaRPr lang="en-US" dirty="0" smtClean="0"/>
          </a:p>
          <a:p>
            <a:pPr marL="82296" indent="0">
              <a:buNone/>
            </a:pPr>
            <a:endParaRPr lang="en-US" dirty="0" smtClean="0"/>
          </a:p>
          <a:p>
            <a:pPr marL="82296" indent="0">
              <a:buNone/>
            </a:pPr>
            <a:endParaRPr lang="en-US" dirty="0" smtClean="0"/>
          </a:p>
          <a:p>
            <a:pPr marL="82296" indent="0">
              <a:buNone/>
            </a:pPr>
            <a:endParaRPr lang="en-US" dirty="0" smtClean="0"/>
          </a:p>
        </p:txBody>
      </p:sp>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19872" y="1301521"/>
            <a:ext cx="1974265" cy="1316177"/>
          </a:xfrm>
          <a:prstGeom prst="rect">
            <a:avLst/>
          </a:prstGeom>
        </p:spPr>
      </p:pic>
      <p:sp>
        <p:nvSpPr>
          <p:cNvPr id="6" name="Oval 5"/>
          <p:cNvSpPr/>
          <p:nvPr/>
        </p:nvSpPr>
        <p:spPr>
          <a:xfrm>
            <a:off x="107504" y="2159000"/>
            <a:ext cx="3733800" cy="1219200"/>
          </a:xfrm>
          <a:prstGeom prst="ellipse">
            <a:avLst/>
          </a:prstGeom>
          <a:noFill/>
          <a:ln w="63500">
            <a:solidFill>
              <a:schemeClr val="accent1">
                <a:shade val="50000"/>
                <a:alpha val="9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5"/>
          <p:cNvSpPr txBox="1">
            <a:spLocks/>
          </p:cNvSpPr>
          <p:nvPr/>
        </p:nvSpPr>
        <p:spPr>
          <a:xfrm>
            <a:off x="6012160" y="1268760"/>
            <a:ext cx="3131840" cy="2331720"/>
          </a:xfrm>
          <a:prstGeom prst="rect">
            <a:avLst/>
          </a:prstGeom>
        </p:spPr>
        <p:txBody>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82296" indent="0">
              <a:buFont typeface="Wingdings 3"/>
              <a:buNone/>
            </a:pPr>
            <a:r>
              <a:rPr lang="en-US" b="1" dirty="0" smtClean="0">
                <a:solidFill>
                  <a:schemeClr val="accent1">
                    <a:lumMod val="75000"/>
                  </a:schemeClr>
                </a:solidFill>
              </a:rPr>
              <a:t>ENTITY:SOUND</a:t>
            </a:r>
          </a:p>
          <a:p>
            <a:pPr marL="82296" indent="0">
              <a:buFont typeface="Wingdings 3"/>
              <a:buNone/>
            </a:pPr>
            <a:r>
              <a:rPr lang="en-US" dirty="0" smtClean="0"/>
              <a:t>dog	:  bark </a:t>
            </a:r>
          </a:p>
          <a:p>
            <a:pPr marL="82296" indent="0">
              <a:buFont typeface="Wingdings 3"/>
              <a:buNone/>
            </a:pPr>
            <a:r>
              <a:rPr lang="en-US" dirty="0" smtClean="0"/>
              <a:t>car	:  vroom </a:t>
            </a:r>
          </a:p>
          <a:p>
            <a:pPr marL="82296" indent="0">
              <a:buFont typeface="Wingdings 3"/>
              <a:buNone/>
            </a:pPr>
            <a:r>
              <a:rPr lang="en-US" dirty="0" smtClean="0"/>
              <a:t>cat	:  meow </a:t>
            </a:r>
            <a:endParaRPr lang="en-US" dirty="0"/>
          </a:p>
        </p:txBody>
      </p:sp>
      <p:grpSp>
        <p:nvGrpSpPr>
          <p:cNvPr id="10" name="Group 9"/>
          <p:cNvGrpSpPr/>
          <p:nvPr/>
        </p:nvGrpSpPr>
        <p:grpSpPr>
          <a:xfrm>
            <a:off x="8251075" y="1854191"/>
            <a:ext cx="362983" cy="1192216"/>
            <a:chOff x="7098947" y="1854191"/>
            <a:chExt cx="362983" cy="1192216"/>
          </a:xfrm>
        </p:grpSpPr>
        <p:sp>
          <p:nvSpPr>
            <p:cNvPr id="8" name="Half Frame 7"/>
            <p:cNvSpPr/>
            <p:nvPr/>
          </p:nvSpPr>
          <p:spPr>
            <a:xfrm rot="8214683" flipH="1">
              <a:off x="7098947" y="1854191"/>
              <a:ext cx="352055" cy="158510"/>
            </a:xfrm>
            <a:prstGeom prst="halfFrame">
              <a:avLst>
                <a:gd name="adj1" fmla="val 19225"/>
                <a:gd name="adj2" fmla="val 170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8214683" flipH="1">
              <a:off x="7109875" y="2855907"/>
              <a:ext cx="352055" cy="190500"/>
            </a:xfrm>
            <a:prstGeom prst="halfFrame">
              <a:avLst>
                <a:gd name="adj1" fmla="val 19225"/>
                <a:gd name="adj2" fmla="val 170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 name="TextBox 10"/>
          <p:cNvSpPr txBox="1">
            <a:spLocks noRot="1" noChangeAspect="1" noMove="1" noResize="1" noEditPoints="1" noAdjustHandles="1" noChangeArrowheads="1" noChangeShapeType="1" noTextEdit="1"/>
          </p:cNvSpPr>
          <p:nvPr/>
        </p:nvSpPr>
        <p:spPr>
          <a:xfrm>
            <a:off x="1043608" y="5125159"/>
            <a:ext cx="5544616" cy="523220"/>
          </a:xfrm>
          <a:prstGeom prst="rect">
            <a:avLst/>
          </a:prstGeom>
          <a:blipFill rotWithShape="0">
            <a:blip r:embed="rId4" cstate="print"/>
            <a:stretch>
              <a:fillRect l="-2198" t="-12791" b="-31395"/>
            </a:stretch>
          </a:blipFill>
        </p:spPr>
        <p:txBody>
          <a:bodyPr/>
          <a:lstStyle/>
          <a:p>
            <a:pPr algn="ctr"/>
            <a:r>
              <a:rPr lang="en-US">
                <a:noFill/>
              </a:rPr>
              <a:t> </a:t>
            </a:r>
          </a:p>
        </p:txBody>
      </p:sp>
      <p:sp>
        <p:nvSpPr>
          <p:cNvPr id="12" name="TextBox 11"/>
          <p:cNvSpPr txBox="1"/>
          <p:nvPr/>
        </p:nvSpPr>
        <p:spPr>
          <a:xfrm>
            <a:off x="612648" y="4339579"/>
            <a:ext cx="7847784" cy="800219"/>
          </a:xfrm>
          <a:prstGeom prst="rect">
            <a:avLst/>
          </a:prstGeom>
          <a:noFill/>
        </p:spPr>
        <p:txBody>
          <a:bodyPr wrap="square" rtlCol="0">
            <a:spAutoFit/>
          </a:bodyPr>
          <a:lstStyle/>
          <a:p>
            <a:pPr algn="ctr"/>
            <a:r>
              <a:rPr lang="es-MX" sz="2800" dirty="0" err="1" smtClean="0"/>
              <a:t>Binary</a:t>
            </a:r>
            <a:r>
              <a:rPr lang="es-MX" sz="2800" dirty="0" smtClean="0"/>
              <a:t> </a:t>
            </a:r>
            <a:r>
              <a:rPr lang="es-MX" sz="2800" dirty="0" err="1" smtClean="0"/>
              <a:t>decision</a:t>
            </a:r>
            <a:r>
              <a:rPr lang="es-MX" sz="2800" dirty="0" smtClean="0"/>
              <a:t> </a:t>
            </a:r>
            <a:r>
              <a:rPr lang="es-MX" sz="2800" dirty="0" err="1" smtClean="0"/>
              <a:t>on</a:t>
            </a:r>
            <a:r>
              <a:rPr lang="en-US" sz="2800" dirty="0" smtClean="0"/>
              <a:t> a relation loses these shades. </a:t>
            </a:r>
          </a:p>
          <a:p>
            <a:endParaRPr lang="en-US" dirty="0"/>
          </a:p>
        </p:txBody>
      </p:sp>
      <p:sp>
        <p:nvSpPr>
          <p:cNvPr id="13" name="Slide Number Placeholder 12"/>
          <p:cNvSpPr>
            <a:spLocks noGrp="1"/>
          </p:cNvSpPr>
          <p:nvPr>
            <p:ph type="sldNum" sz="quarter" idx="12"/>
          </p:nvPr>
        </p:nvSpPr>
        <p:spPr/>
        <p:txBody>
          <a:bodyPr/>
          <a:lstStyle/>
          <a:p>
            <a:fld id="{546E3917-45BD-46AC-BB4A-F2ABE3C824C7}" type="slidenum">
              <a:rPr lang="en-US" smtClean="0"/>
              <a:pPr/>
              <a:t>5</a:t>
            </a:fld>
            <a:endParaRPr lang="en-US"/>
          </a:p>
        </p:txBody>
      </p:sp>
    </p:spTree>
    <p:extLst>
      <p:ext uri="{BB962C8B-B14F-4D97-AF65-F5344CB8AC3E}">
        <p14:creationId xmlns="" xmlns:p14="http://schemas.microsoft.com/office/powerpoint/2010/main" val="281828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b="1" dirty="0" err="1" smtClean="0"/>
              <a:t>Problem</a:t>
            </a:r>
            <a:endParaRPr lang="ru-RU" b="1"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6</a:t>
            </a:fld>
            <a:endParaRPr lang="en-US"/>
          </a:p>
        </p:txBody>
      </p:sp>
      <p:sp>
        <p:nvSpPr>
          <p:cNvPr id="5" name="Content Placeholder 4"/>
          <p:cNvSpPr>
            <a:spLocks noGrp="1"/>
          </p:cNvSpPr>
          <p:nvPr>
            <p:ph sz="quarter" idx="1"/>
          </p:nvPr>
        </p:nvSpPr>
        <p:spPr/>
        <p:txBody>
          <a:bodyPr/>
          <a:lstStyle/>
          <a:p>
            <a:pPr lvl="0">
              <a:defRPr/>
            </a:pPr>
            <a:r>
              <a:rPr lang="es-MX" sz="2800" b="1" dirty="0" err="1" smtClean="0">
                <a:solidFill>
                  <a:schemeClr val="tx2"/>
                </a:solidFill>
              </a:rPr>
              <a:t>Given</a:t>
            </a:r>
            <a:r>
              <a:rPr lang="es-MX" sz="2800" b="1" dirty="0" smtClean="0">
                <a:solidFill>
                  <a:schemeClr val="tx2"/>
                </a:solidFill>
              </a:rPr>
              <a:t> a </a:t>
            </a:r>
            <a:r>
              <a:rPr lang="es-MX" sz="2800" b="1" dirty="0" err="1" smtClean="0">
                <a:solidFill>
                  <a:schemeClr val="tx2"/>
                </a:solidFill>
              </a:rPr>
              <a:t>few</a:t>
            </a:r>
            <a:r>
              <a:rPr lang="es-MX" sz="2800" b="1" dirty="0" smtClean="0">
                <a:solidFill>
                  <a:schemeClr val="tx2"/>
                </a:solidFill>
              </a:rPr>
              <a:t> </a:t>
            </a:r>
            <a:r>
              <a:rPr lang="es-MX" sz="2800" b="1" dirty="0" err="1" smtClean="0">
                <a:solidFill>
                  <a:schemeClr val="tx2"/>
                </a:solidFill>
              </a:rPr>
              <a:t>prototypical</a:t>
            </a:r>
            <a:r>
              <a:rPr lang="es-MX" sz="2800" b="1" dirty="0" smtClean="0">
                <a:solidFill>
                  <a:schemeClr val="tx2"/>
                </a:solidFill>
              </a:rPr>
              <a:t> </a:t>
            </a:r>
            <a:r>
              <a:rPr lang="es-MX" sz="2800" b="1" dirty="0" err="1" smtClean="0">
                <a:solidFill>
                  <a:schemeClr val="tx2"/>
                </a:solidFill>
              </a:rPr>
              <a:t>pairs</a:t>
            </a:r>
            <a:r>
              <a:rPr lang="es-MX" sz="2800" b="1" dirty="0" smtClean="0">
                <a:solidFill>
                  <a:schemeClr val="tx2"/>
                </a:solidFill>
              </a:rPr>
              <a:t>: </a:t>
            </a:r>
          </a:p>
          <a:p>
            <a:pPr lvl="0" algn="ctr">
              <a:buNone/>
              <a:defRPr/>
            </a:pPr>
            <a:r>
              <a:rPr lang="en-US" dirty="0" smtClean="0"/>
              <a:t>mammal: whale, </a:t>
            </a:r>
            <a:r>
              <a:rPr lang="en-US" dirty="0" err="1" smtClean="0"/>
              <a:t>mammal:porpoise</a:t>
            </a:r>
            <a:endParaRPr lang="es-MX" dirty="0" smtClean="0"/>
          </a:p>
          <a:p>
            <a:pPr lvl="0">
              <a:defRPr/>
            </a:pPr>
            <a:r>
              <a:rPr lang="es-MX" sz="2800" b="1" dirty="0" smtClean="0">
                <a:solidFill>
                  <a:schemeClr val="tx2"/>
                </a:solidFill>
              </a:rPr>
              <a:t>Determine </a:t>
            </a:r>
            <a:r>
              <a:rPr lang="es-MX" sz="2800" b="1" dirty="0" err="1" smtClean="0">
                <a:solidFill>
                  <a:schemeClr val="tx2"/>
                </a:solidFill>
              </a:rPr>
              <a:t>which</a:t>
            </a:r>
            <a:r>
              <a:rPr lang="es-MX" sz="2800" b="1" dirty="0" smtClean="0">
                <a:solidFill>
                  <a:schemeClr val="tx2"/>
                </a:solidFill>
              </a:rPr>
              <a:t> target </a:t>
            </a:r>
            <a:r>
              <a:rPr lang="es-MX" sz="2800" b="1" dirty="0" err="1" smtClean="0">
                <a:solidFill>
                  <a:schemeClr val="tx2"/>
                </a:solidFill>
              </a:rPr>
              <a:t>pairs</a:t>
            </a:r>
            <a:r>
              <a:rPr lang="es-MX" sz="2800" b="1" dirty="0" smtClean="0">
                <a:solidFill>
                  <a:schemeClr val="tx2"/>
                </a:solidFill>
              </a:rPr>
              <a:t> </a:t>
            </a:r>
            <a:r>
              <a:rPr lang="es-MX" sz="2800" b="1" dirty="0" err="1" smtClean="0">
                <a:solidFill>
                  <a:schemeClr val="tx2"/>
                </a:solidFill>
              </a:rPr>
              <a:t>express</a:t>
            </a:r>
            <a:r>
              <a:rPr lang="es-MX" sz="2800" b="1" dirty="0" smtClean="0">
                <a:solidFill>
                  <a:schemeClr val="tx2"/>
                </a:solidFill>
              </a:rPr>
              <a:t> </a:t>
            </a:r>
            <a:r>
              <a:rPr lang="es-MX" sz="2800" b="1" dirty="0" err="1" smtClean="0">
                <a:solidFill>
                  <a:schemeClr val="tx2"/>
                </a:solidFill>
              </a:rPr>
              <a:t>the</a:t>
            </a:r>
            <a:r>
              <a:rPr lang="es-MX" sz="2800" b="1" dirty="0" smtClean="0">
                <a:solidFill>
                  <a:schemeClr val="tx2"/>
                </a:solidFill>
              </a:rPr>
              <a:t> </a:t>
            </a:r>
            <a:r>
              <a:rPr lang="es-MX" sz="2800" b="1" dirty="0" err="1" smtClean="0">
                <a:solidFill>
                  <a:schemeClr val="tx2"/>
                </a:solidFill>
              </a:rPr>
              <a:t>same</a:t>
            </a:r>
            <a:r>
              <a:rPr lang="es-MX" sz="2800" b="1" dirty="0" smtClean="0">
                <a:solidFill>
                  <a:schemeClr val="tx2"/>
                </a:solidFill>
              </a:rPr>
              <a:t> </a:t>
            </a:r>
            <a:r>
              <a:rPr lang="es-MX" sz="2800" b="1" dirty="0" err="1" smtClean="0">
                <a:solidFill>
                  <a:schemeClr val="tx2"/>
                </a:solidFill>
              </a:rPr>
              <a:t>relation</a:t>
            </a:r>
            <a:r>
              <a:rPr lang="es-MX" sz="2800" b="1" dirty="0" smtClean="0">
                <a:solidFill>
                  <a:schemeClr val="tx2"/>
                </a:solidFill>
              </a:rPr>
              <a:t>:</a:t>
            </a:r>
          </a:p>
          <a:p>
            <a:pPr marL="82296" lvl="0" indent="0" algn="ctr">
              <a:buNone/>
              <a:defRPr/>
            </a:pPr>
            <a:r>
              <a:rPr lang="en-US" dirty="0" smtClean="0">
                <a:solidFill>
                  <a:srgbClr val="006600"/>
                </a:solidFill>
              </a:rPr>
              <a:t>mammal: primate</a:t>
            </a:r>
            <a:r>
              <a:rPr lang="en-US" dirty="0" smtClean="0"/>
              <a:t>,  </a:t>
            </a:r>
            <a:r>
              <a:rPr lang="en-US" dirty="0" smtClean="0">
                <a:solidFill>
                  <a:srgbClr val="006600"/>
                </a:solidFill>
              </a:rPr>
              <a:t>mammal: dolphin</a:t>
            </a:r>
            <a:r>
              <a:rPr lang="en-US" dirty="0" smtClean="0"/>
              <a:t>,  </a:t>
            </a:r>
            <a:r>
              <a:rPr lang="en-US" dirty="0" err="1" smtClean="0">
                <a:solidFill>
                  <a:srgbClr val="C00000"/>
                </a:solidFill>
              </a:rPr>
              <a:t>astronomy:stars</a:t>
            </a:r>
            <a:endParaRPr lang="en-US" dirty="0" smtClean="0">
              <a:solidFill>
                <a:srgbClr val="C00000"/>
              </a:solidFill>
            </a:endParaRPr>
          </a:p>
          <a:p>
            <a:pPr>
              <a:defRPr/>
            </a:pPr>
            <a:r>
              <a:rPr lang="en-US" sz="2800" b="1" dirty="0" smtClean="0">
                <a:solidFill>
                  <a:schemeClr val="tx2"/>
                </a:solidFill>
              </a:rPr>
              <a:t>And to what degree:</a:t>
            </a:r>
            <a:endParaRPr lang="ru-RU" sz="2800" b="1" dirty="0" smtClean="0">
              <a:solidFill>
                <a:schemeClr val="tx2"/>
              </a:solidFill>
            </a:endParaRPr>
          </a:p>
          <a:p>
            <a:pPr lvl="0" algn="ctr">
              <a:buNone/>
              <a:defRPr/>
            </a:pPr>
            <a:r>
              <a:rPr lang="en-US" sz="2800" dirty="0" smtClean="0"/>
              <a:t>   </a:t>
            </a:r>
            <a:r>
              <a:rPr lang="en-US" sz="2800" dirty="0" err="1" smtClean="0"/>
              <a:t>Prob</a:t>
            </a:r>
            <a:r>
              <a:rPr lang="en-US" sz="2800" dirty="0" smtClean="0"/>
              <a:t>[word </a:t>
            </a:r>
            <a:r>
              <a:rPr lang="en-US" sz="2800" dirty="0" err="1" smtClean="0"/>
              <a:t>pair</a:t>
            </a:r>
            <a:r>
              <a:rPr lang="en-US" sz="2800" i="1" baseline="-25000" dirty="0" err="1" smtClean="0"/>
              <a:t>i</a:t>
            </a:r>
            <a:r>
              <a:rPr lang="en-US" sz="2800" baseline="-25000" dirty="0" smtClean="0"/>
              <a:t>  </a:t>
            </a:r>
            <a:r>
              <a:rPr lang="en-US" sz="2800" dirty="0" smtClean="0">
                <a:sym typeface="Symbol"/>
              </a:rPr>
              <a:t> relation </a:t>
            </a:r>
            <a:r>
              <a:rPr lang="en-US" sz="2800" i="1" dirty="0" err="1" smtClean="0">
                <a:sym typeface="Symbol"/>
              </a:rPr>
              <a:t>R</a:t>
            </a:r>
            <a:r>
              <a:rPr lang="en-US" sz="2800" i="1" baseline="-25000" dirty="0" err="1" smtClean="0">
                <a:sym typeface="Symbol"/>
              </a:rPr>
              <a:t>j</a:t>
            </a:r>
            <a:r>
              <a:rPr lang="en-US" sz="2800" dirty="0" smtClean="0"/>
              <a:t>]</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Contributions</a:t>
            </a:r>
            <a:endParaRPr lang="ru-RU"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7</a:t>
            </a:fld>
            <a:endParaRPr lang="en-US"/>
          </a:p>
        </p:txBody>
      </p:sp>
      <p:sp>
        <p:nvSpPr>
          <p:cNvPr id="4" name="Content Placeholder 3"/>
          <p:cNvSpPr>
            <a:spLocks noGrp="1"/>
          </p:cNvSpPr>
          <p:nvPr>
            <p:ph sz="quarter" idx="1"/>
          </p:nvPr>
        </p:nvSpPr>
        <p:spPr/>
        <p:txBody>
          <a:bodyPr/>
          <a:lstStyle/>
          <a:p>
            <a:r>
              <a:rPr lang="es-MX" sz="2400" dirty="0" err="1" smtClean="0">
                <a:solidFill>
                  <a:schemeClr val="tx2">
                    <a:lumMod val="75000"/>
                  </a:schemeClr>
                </a:solidFill>
              </a:rPr>
              <a:t>Introduced</a:t>
            </a:r>
            <a:r>
              <a:rPr lang="es-MX" sz="2400" dirty="0" smtClean="0">
                <a:solidFill>
                  <a:schemeClr val="tx2">
                    <a:lumMod val="75000"/>
                  </a:schemeClr>
                </a:solidFill>
              </a:rPr>
              <a:t> </a:t>
            </a:r>
            <a:r>
              <a:rPr lang="es-MX" sz="2400" b="1" dirty="0" err="1" smtClean="0">
                <a:solidFill>
                  <a:schemeClr val="tx2">
                    <a:lumMod val="75000"/>
                  </a:schemeClr>
                </a:solidFill>
              </a:rPr>
              <a:t>Directional</a:t>
            </a:r>
            <a:r>
              <a:rPr lang="es-MX" sz="2400" b="1" dirty="0" smtClean="0">
                <a:solidFill>
                  <a:schemeClr val="tx2">
                    <a:lumMod val="75000"/>
                  </a:schemeClr>
                </a:solidFill>
              </a:rPr>
              <a:t> </a:t>
            </a:r>
            <a:r>
              <a:rPr lang="es-MX" sz="2400" b="1" dirty="0" err="1" smtClean="0">
                <a:solidFill>
                  <a:schemeClr val="tx2">
                    <a:lumMod val="75000"/>
                  </a:schemeClr>
                </a:solidFill>
              </a:rPr>
              <a:t>Similarity</a:t>
            </a:r>
            <a:r>
              <a:rPr lang="es-MX" sz="2400" dirty="0" smtClean="0">
                <a:solidFill>
                  <a:schemeClr val="tx2">
                    <a:lumMod val="75000"/>
                  </a:schemeClr>
                </a:solidFill>
              </a:rPr>
              <a:t> </a:t>
            </a:r>
            <a:r>
              <a:rPr lang="es-MX" sz="2400" dirty="0" err="1" smtClean="0">
                <a:solidFill>
                  <a:schemeClr val="tx2">
                    <a:lumMod val="75000"/>
                  </a:schemeClr>
                </a:solidFill>
              </a:rPr>
              <a:t>model</a:t>
            </a:r>
            <a:endParaRPr lang="es-MX" sz="2800" dirty="0" smtClean="0">
              <a:solidFill>
                <a:schemeClr val="tx2">
                  <a:lumMod val="75000"/>
                </a:schemeClr>
              </a:solidFill>
            </a:endParaRPr>
          </a:p>
          <a:p>
            <a:pPr lvl="1"/>
            <a:r>
              <a:rPr lang="es-MX" dirty="0" err="1" smtClean="0"/>
              <a:t>Core</a:t>
            </a:r>
            <a:r>
              <a:rPr lang="es-MX" dirty="0" smtClean="0"/>
              <a:t> </a:t>
            </a:r>
            <a:r>
              <a:rPr lang="es-MX" dirty="0" err="1" smtClean="0"/>
              <a:t>method</a:t>
            </a:r>
            <a:r>
              <a:rPr lang="es-MX" dirty="0" smtClean="0"/>
              <a:t> </a:t>
            </a:r>
            <a:r>
              <a:rPr lang="es-MX" dirty="0" err="1" smtClean="0"/>
              <a:t>for</a:t>
            </a:r>
            <a:r>
              <a:rPr lang="es-MX" dirty="0" smtClean="0"/>
              <a:t> </a:t>
            </a:r>
            <a:r>
              <a:rPr lang="es-MX" dirty="0" err="1" smtClean="0"/>
              <a:t>measuring</a:t>
            </a:r>
            <a:r>
              <a:rPr lang="es-MX" dirty="0" smtClean="0"/>
              <a:t> of </a:t>
            </a:r>
            <a:r>
              <a:rPr lang="es-MX" dirty="0" err="1" smtClean="0"/>
              <a:t>relation</a:t>
            </a:r>
            <a:r>
              <a:rPr lang="es-MX" dirty="0" smtClean="0"/>
              <a:t> </a:t>
            </a:r>
            <a:r>
              <a:rPr lang="es-MX" dirty="0" err="1" smtClean="0"/>
              <a:t>similarity</a:t>
            </a:r>
            <a:r>
              <a:rPr lang="es-MX" dirty="0" smtClean="0"/>
              <a:t> </a:t>
            </a:r>
            <a:r>
              <a:rPr lang="es-MX" dirty="0" err="1" smtClean="0"/>
              <a:t>degrees</a:t>
            </a:r>
            <a:r>
              <a:rPr lang="es-MX" dirty="0" smtClean="0"/>
              <a:t> </a:t>
            </a:r>
          </a:p>
          <a:p>
            <a:pPr lvl="1"/>
            <a:r>
              <a:rPr lang="es-MX" dirty="0" err="1" smtClean="0"/>
              <a:t>Outperform</a:t>
            </a:r>
            <a:r>
              <a:rPr lang="es-MX" dirty="0" smtClean="0"/>
              <a:t> </a:t>
            </a:r>
            <a:r>
              <a:rPr lang="es-MX" dirty="0" err="1" smtClean="0"/>
              <a:t>the</a:t>
            </a:r>
            <a:r>
              <a:rPr lang="es-MX" dirty="0" smtClean="0"/>
              <a:t> </a:t>
            </a:r>
            <a:r>
              <a:rPr lang="es-MX" dirty="0" err="1" smtClean="0"/>
              <a:t>previous</a:t>
            </a:r>
            <a:r>
              <a:rPr lang="es-MX" dirty="0" smtClean="0"/>
              <a:t> </a:t>
            </a:r>
            <a:r>
              <a:rPr lang="es-MX" dirty="0" err="1" smtClean="0"/>
              <a:t>best</a:t>
            </a:r>
            <a:r>
              <a:rPr lang="es-MX" dirty="0" smtClean="0"/>
              <a:t> </a:t>
            </a:r>
            <a:r>
              <a:rPr lang="es-MX" dirty="0" err="1" smtClean="0"/>
              <a:t>system</a:t>
            </a:r>
            <a:r>
              <a:rPr lang="es-MX" dirty="0" smtClean="0"/>
              <a:t> </a:t>
            </a:r>
          </a:p>
          <a:p>
            <a:pPr>
              <a:spcBef>
                <a:spcPts val="1800"/>
              </a:spcBef>
            </a:pPr>
            <a:r>
              <a:rPr lang="es-MX" dirty="0" err="1" smtClean="0">
                <a:solidFill>
                  <a:schemeClr val="tx2">
                    <a:lumMod val="75000"/>
                  </a:schemeClr>
                </a:solidFill>
              </a:rPr>
              <a:t>Exploited</a:t>
            </a:r>
            <a:r>
              <a:rPr lang="es-MX" dirty="0" smtClean="0">
                <a:solidFill>
                  <a:schemeClr val="tx2">
                    <a:lumMod val="75000"/>
                  </a:schemeClr>
                </a:solidFill>
              </a:rPr>
              <a:t> </a:t>
            </a:r>
            <a:r>
              <a:rPr lang="es-MX" dirty="0" err="1" smtClean="0">
                <a:solidFill>
                  <a:schemeClr val="tx2">
                    <a:lumMod val="75000"/>
                  </a:schemeClr>
                </a:solidFill>
              </a:rPr>
              <a:t>advantages</a:t>
            </a:r>
            <a:r>
              <a:rPr lang="es-MX" dirty="0" smtClean="0">
                <a:solidFill>
                  <a:schemeClr val="tx2">
                    <a:lumMod val="75000"/>
                  </a:schemeClr>
                </a:solidFill>
              </a:rPr>
              <a:t> of </a:t>
            </a:r>
            <a:r>
              <a:rPr lang="en-US" dirty="0" smtClean="0">
                <a:solidFill>
                  <a:schemeClr val="tx2">
                    <a:lumMod val="75000"/>
                  </a:schemeClr>
                </a:solidFill>
              </a:rPr>
              <a:t>existing relation similarity models by </a:t>
            </a:r>
            <a:r>
              <a:rPr lang="en-US" b="1" dirty="0" smtClean="0">
                <a:solidFill>
                  <a:schemeClr val="tx2">
                    <a:lumMod val="75000"/>
                  </a:schemeClr>
                </a:solidFill>
              </a:rPr>
              <a:t>combining heterogeneous models</a:t>
            </a:r>
            <a:r>
              <a:rPr lang="en-US" dirty="0" smtClean="0">
                <a:solidFill>
                  <a:schemeClr val="tx2">
                    <a:lumMod val="75000"/>
                  </a:schemeClr>
                </a:solidFill>
              </a:rPr>
              <a:t> </a:t>
            </a:r>
            <a:endParaRPr lang="ru-RU" dirty="0" smtClean="0">
              <a:solidFill>
                <a:schemeClr val="tx2">
                  <a:lumMod val="75000"/>
                </a:schemeClr>
              </a:solidFill>
            </a:endParaRPr>
          </a:p>
          <a:p>
            <a:pPr lvl="1">
              <a:spcBef>
                <a:spcPts val="600"/>
              </a:spcBef>
            </a:pPr>
            <a:r>
              <a:rPr lang="en-US" dirty="0" smtClean="0">
                <a:solidFill>
                  <a:schemeClr val="tx2">
                    <a:lumMod val="75000"/>
                  </a:schemeClr>
                </a:solidFill>
              </a:rPr>
              <a:t>Achieved</a:t>
            </a:r>
            <a:r>
              <a:rPr lang="es-MX" dirty="0" smtClean="0">
                <a:solidFill>
                  <a:schemeClr val="tx2">
                    <a:lumMod val="75000"/>
                  </a:schemeClr>
                </a:solidFill>
              </a:rPr>
              <a:t> </a:t>
            </a:r>
            <a:r>
              <a:rPr lang="en-US" dirty="0" smtClean="0">
                <a:solidFill>
                  <a:schemeClr val="tx2">
                    <a:lumMod val="75000"/>
                  </a:schemeClr>
                </a:solidFill>
              </a:rPr>
              <a:t>even better performance</a:t>
            </a:r>
            <a:endParaRPr lang="ru-RU" dirty="0" smtClean="0">
              <a:solidFill>
                <a:schemeClr val="tx2">
                  <a:lumMod val="75000"/>
                </a:schemeClr>
              </a:solidFill>
            </a:endParaRPr>
          </a:p>
          <a:p>
            <a:pPr marL="273050" indent="-11113">
              <a:buNone/>
            </a:pPr>
            <a:endParaRPr lang="es-MX" dirty="0" smtClean="0">
              <a:solidFill>
                <a:schemeClr val="tx2">
                  <a:lumMod val="75000"/>
                </a:schemeClr>
              </a:solidFill>
            </a:endParaRPr>
          </a:p>
          <a:p>
            <a:pPr marL="273050" indent="-273050"/>
            <a:r>
              <a:rPr lang="es-MX" dirty="0" err="1" smtClean="0">
                <a:solidFill>
                  <a:schemeClr val="tx2">
                    <a:lumMod val="75000"/>
                  </a:schemeClr>
                </a:solidFill>
              </a:rPr>
              <a:t>Evaluated</a:t>
            </a:r>
            <a:r>
              <a:rPr lang="es-MX" dirty="0" smtClean="0">
                <a:solidFill>
                  <a:schemeClr val="tx2">
                    <a:lumMod val="75000"/>
                  </a:schemeClr>
                </a:solidFill>
              </a:rPr>
              <a:t> </a:t>
            </a:r>
            <a:r>
              <a:rPr lang="es-MX" dirty="0" err="1" smtClean="0">
                <a:solidFill>
                  <a:schemeClr val="tx2">
                    <a:lumMod val="75000"/>
                  </a:schemeClr>
                </a:solidFill>
              </a:rPr>
              <a:t>on</a:t>
            </a:r>
            <a:r>
              <a:rPr lang="es-MX" dirty="0" smtClean="0">
                <a:solidFill>
                  <a:schemeClr val="tx2">
                    <a:lumMod val="75000"/>
                  </a:schemeClr>
                </a:solidFill>
              </a:rPr>
              <a:t> SemEval-2012 </a:t>
            </a:r>
            <a:r>
              <a:rPr lang="es-MX" dirty="0" err="1" smtClean="0">
                <a:solidFill>
                  <a:schemeClr val="tx2">
                    <a:lumMod val="75000"/>
                  </a:schemeClr>
                </a:solidFill>
              </a:rPr>
              <a:t>Task</a:t>
            </a:r>
            <a:r>
              <a:rPr lang="es-MX" dirty="0" smtClean="0">
                <a:solidFill>
                  <a:schemeClr val="tx2">
                    <a:lumMod val="75000"/>
                  </a:schemeClr>
                </a:solidFill>
              </a:rPr>
              <a:t> 2:</a:t>
            </a:r>
          </a:p>
          <a:p>
            <a:pPr marL="273050" indent="-11113">
              <a:buNone/>
            </a:pPr>
            <a:r>
              <a:rPr lang="es-MX" dirty="0" err="1" smtClean="0">
                <a:solidFill>
                  <a:schemeClr val="tx2">
                    <a:lumMod val="75000"/>
                  </a:schemeClr>
                </a:solidFill>
              </a:rPr>
              <a:t>Measuring</a:t>
            </a:r>
            <a:r>
              <a:rPr lang="es-MX" dirty="0" smtClean="0">
                <a:solidFill>
                  <a:schemeClr val="tx2">
                    <a:lumMod val="75000"/>
                  </a:schemeClr>
                </a:solidFill>
              </a:rPr>
              <a:t> </a:t>
            </a:r>
            <a:r>
              <a:rPr lang="es-MX" dirty="0" err="1" smtClean="0">
                <a:solidFill>
                  <a:schemeClr val="tx2">
                    <a:lumMod val="75000"/>
                  </a:schemeClr>
                </a:solidFill>
              </a:rPr>
              <a:t>Degrees</a:t>
            </a:r>
            <a:r>
              <a:rPr lang="es-MX" dirty="0" smtClean="0">
                <a:solidFill>
                  <a:schemeClr val="tx2">
                    <a:lumMod val="75000"/>
                  </a:schemeClr>
                </a:solidFill>
              </a:rPr>
              <a:t> of </a:t>
            </a:r>
            <a:r>
              <a:rPr lang="es-MX" dirty="0" err="1" smtClean="0">
                <a:solidFill>
                  <a:schemeClr val="tx2">
                    <a:lumMod val="75000"/>
                  </a:schemeClr>
                </a:solidFill>
              </a:rPr>
              <a:t>Relational</a:t>
            </a:r>
            <a:r>
              <a:rPr lang="es-MX" dirty="0" smtClean="0">
                <a:solidFill>
                  <a:schemeClr val="tx2">
                    <a:lumMod val="75000"/>
                  </a:schemeClr>
                </a:solidFill>
              </a:rPr>
              <a:t> </a:t>
            </a:r>
            <a:r>
              <a:rPr lang="es-MX" dirty="0" err="1" smtClean="0">
                <a:solidFill>
                  <a:schemeClr val="tx2">
                    <a:lumMod val="75000"/>
                  </a:schemeClr>
                </a:solidFill>
              </a:rPr>
              <a:t>Similarity</a:t>
            </a:r>
            <a:endParaRPr lang="es-MX" dirty="0" smtClean="0">
              <a:solidFill>
                <a:schemeClr val="tx2">
                  <a:lumMod val="75000"/>
                </a:schemeClr>
              </a:solidFill>
            </a:endParaRPr>
          </a:p>
          <a:p>
            <a:pPr marL="547370" lvl="1" indent="-11113">
              <a:buNone/>
            </a:pPr>
            <a:r>
              <a:rPr lang="en-US" dirty="0" smtClean="0">
                <a:solidFill>
                  <a:schemeClr val="tx2">
                    <a:lumMod val="75000"/>
                  </a:schemeClr>
                </a:solidFill>
              </a:rPr>
              <a:t>Up to </a:t>
            </a:r>
            <a:r>
              <a:rPr lang="es-MX" b="1" dirty="0" smtClean="0">
                <a:solidFill>
                  <a:schemeClr val="tx2">
                    <a:lumMod val="75000"/>
                  </a:schemeClr>
                </a:solidFill>
              </a:rPr>
              <a:t>54% </a:t>
            </a:r>
            <a:r>
              <a:rPr lang="es-MX" b="1" dirty="0" err="1" smtClean="0">
                <a:solidFill>
                  <a:schemeClr val="tx2">
                    <a:lumMod val="75000"/>
                  </a:schemeClr>
                </a:solidFill>
              </a:rPr>
              <a:t>improvement</a:t>
            </a:r>
            <a:r>
              <a:rPr lang="es-MX" dirty="0" smtClean="0">
                <a:solidFill>
                  <a:schemeClr val="tx2">
                    <a:lumMod val="75000"/>
                  </a:schemeClr>
                </a:solidFill>
              </a:rPr>
              <a:t> </a:t>
            </a:r>
            <a:r>
              <a:rPr lang="es-MX" dirty="0" err="1" smtClean="0">
                <a:solidFill>
                  <a:schemeClr val="tx2">
                    <a:lumMod val="75000"/>
                  </a:schemeClr>
                </a:solidFill>
              </a:rPr>
              <a:t>over</a:t>
            </a:r>
            <a:r>
              <a:rPr lang="es-MX" dirty="0" smtClean="0">
                <a:solidFill>
                  <a:schemeClr val="tx2">
                    <a:lumMod val="75000"/>
                  </a:schemeClr>
                </a:solidFill>
              </a:rPr>
              <a:t> </a:t>
            </a:r>
            <a:r>
              <a:rPr lang="es-MX" dirty="0" err="1" smtClean="0">
                <a:solidFill>
                  <a:schemeClr val="tx2">
                    <a:lumMod val="75000"/>
                  </a:schemeClr>
                </a:solidFill>
              </a:rPr>
              <a:t>previous</a:t>
            </a:r>
            <a:r>
              <a:rPr lang="es-MX" dirty="0" smtClean="0">
                <a:solidFill>
                  <a:schemeClr val="tx2">
                    <a:lumMod val="75000"/>
                  </a:schemeClr>
                </a:solidFill>
              </a:rPr>
              <a:t> </a:t>
            </a:r>
            <a:r>
              <a:rPr lang="es-MX" dirty="0" err="1" smtClean="0">
                <a:solidFill>
                  <a:schemeClr val="tx2">
                    <a:lumMod val="75000"/>
                  </a:schemeClr>
                </a:solidFill>
              </a:rPr>
              <a:t>best</a:t>
            </a:r>
            <a:r>
              <a:rPr lang="es-MX" dirty="0" smtClean="0">
                <a:solidFill>
                  <a:schemeClr val="tx2">
                    <a:lumMod val="75000"/>
                  </a:schemeClr>
                </a:solidFill>
              </a:rPr>
              <a:t> </a:t>
            </a:r>
            <a:r>
              <a:rPr lang="es-MX" dirty="0" err="1" smtClean="0">
                <a:solidFill>
                  <a:schemeClr val="tx2">
                    <a:lumMod val="75000"/>
                  </a:schemeClr>
                </a:solidFill>
              </a:rPr>
              <a:t>result</a:t>
            </a:r>
            <a:r>
              <a:rPr lang="es-MX" dirty="0" smtClean="0">
                <a:solidFill>
                  <a:schemeClr val="tx2">
                    <a:lumMod val="75000"/>
                  </a:schemeClr>
                </a:solidFill>
              </a:rPr>
              <a:t> </a:t>
            </a:r>
          </a:p>
          <a:p>
            <a:pPr marL="273050" indent="-273050"/>
            <a:endParaRPr lang="ru-RU" dirty="0" smtClean="0">
              <a:solidFill>
                <a:schemeClr val="tx2">
                  <a:lumMod val="75000"/>
                </a:schemeClr>
              </a:solidFill>
            </a:endParaRPr>
          </a:p>
          <a:p>
            <a:pPr marL="273050" indent="-11113">
              <a:buNone/>
            </a:pPr>
            <a:endParaRPr lang="es-MX" dirty="0" smtClean="0">
              <a:solidFill>
                <a:schemeClr val="tx2">
                  <a:lumMod val="75000"/>
                </a:schemeClr>
              </a:solidFill>
            </a:endParaRPr>
          </a:p>
          <a:p>
            <a:pPr lvl="1">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b="1" dirty="0" smtClean="0">
                <a:solidFill>
                  <a:schemeClr val="bg1">
                    <a:lumMod val="65000"/>
                  </a:schemeClr>
                </a:solidFill>
              </a:rPr>
              <a:t>Introduction</a:t>
            </a:r>
            <a:endParaRPr lang="en-US" dirty="0" smtClean="0">
              <a:solidFill>
                <a:schemeClr val="bg1">
                  <a:lumMod val="65000"/>
                </a:schemeClr>
              </a:solidFill>
            </a:endParaRPr>
          </a:p>
          <a:p>
            <a:pPr>
              <a:spcBef>
                <a:spcPts val="1800"/>
              </a:spcBef>
            </a:pPr>
            <a:r>
              <a:rPr lang="en-US" b="1" dirty="0" smtClean="0"/>
              <a:t>Heterogeneous Relational Similarity Models</a:t>
            </a:r>
          </a:p>
          <a:p>
            <a:pPr lvl="1"/>
            <a:r>
              <a:rPr lang="en-US" b="1" dirty="0" smtClean="0">
                <a:solidFill>
                  <a:schemeClr val="tx2">
                    <a:lumMod val="75000"/>
                  </a:schemeClr>
                </a:solidFill>
              </a:rPr>
              <a:t>General Relational Similarity Models</a:t>
            </a:r>
          </a:p>
          <a:p>
            <a:pPr lvl="1"/>
            <a:r>
              <a:rPr lang="en-US" b="1" dirty="0" smtClean="0">
                <a:solidFill>
                  <a:schemeClr val="tx2">
                    <a:lumMod val="75000"/>
                  </a:schemeClr>
                </a:solidFill>
              </a:rPr>
              <a:t>Relation-Specific Models</a:t>
            </a:r>
          </a:p>
          <a:p>
            <a:pPr lvl="1"/>
            <a:r>
              <a:rPr lang="en-US" b="1" dirty="0" smtClean="0">
                <a:solidFill>
                  <a:schemeClr val="tx2">
                    <a:lumMod val="75000"/>
                  </a:schemeClr>
                </a:solidFill>
              </a:rPr>
              <a:t>Combining Heterogeneous Models </a:t>
            </a:r>
          </a:p>
          <a:p>
            <a:pPr>
              <a:spcBef>
                <a:spcPts val="1800"/>
              </a:spcBef>
            </a:pPr>
            <a:r>
              <a:rPr lang="en-US" b="1" dirty="0" smtClean="0"/>
              <a:t>Experiment and Results</a:t>
            </a:r>
          </a:p>
          <a:p>
            <a:pPr>
              <a:spcBef>
                <a:spcPts val="1800"/>
              </a:spcBef>
            </a:pPr>
            <a:r>
              <a:rPr lang="en-US" b="1" dirty="0" smtClean="0"/>
              <a:t>Conclusions and Future Work</a:t>
            </a:r>
            <a:endParaRPr lang="en-US" b="1" dirty="0"/>
          </a:p>
        </p:txBody>
      </p:sp>
      <p:sp>
        <p:nvSpPr>
          <p:cNvPr id="4" name="Slide Number Placeholder 3"/>
          <p:cNvSpPr>
            <a:spLocks noGrp="1"/>
          </p:cNvSpPr>
          <p:nvPr>
            <p:ph type="sldNum" sz="quarter" idx="12"/>
          </p:nvPr>
        </p:nvSpPr>
        <p:spPr/>
        <p:txBody>
          <a:bodyPr/>
          <a:lstStyle/>
          <a:p>
            <a:fld id="{546E3917-45BD-46AC-BB4A-F2ABE3C824C7}" type="slidenum">
              <a:rPr lang="en-US" smtClean="0"/>
              <a:pPr/>
              <a:t>8</a:t>
            </a:fld>
            <a:endParaRPr lang="en-US"/>
          </a:p>
        </p:txBody>
      </p:sp>
    </p:spTree>
    <p:extLst>
      <p:ext uri="{BB962C8B-B14F-4D97-AF65-F5344CB8AC3E}">
        <p14:creationId xmlns="" xmlns:p14="http://schemas.microsoft.com/office/powerpoint/2010/main" val="214685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General Models: </a:t>
            </a:r>
            <a:br>
              <a:rPr lang="en-US" b="1" dirty="0" smtClean="0"/>
            </a:br>
            <a:r>
              <a:rPr lang="en-US" b="1" dirty="0" smtClean="0"/>
              <a:t>Directional Similarity Model 1/2 </a:t>
            </a:r>
            <a:endParaRPr lang="ru-RU" dirty="0"/>
          </a:p>
        </p:txBody>
      </p:sp>
      <p:sp>
        <p:nvSpPr>
          <p:cNvPr id="3" name="Slide Number Placeholder 2"/>
          <p:cNvSpPr>
            <a:spLocks noGrp="1"/>
          </p:cNvSpPr>
          <p:nvPr>
            <p:ph type="sldNum" sz="quarter" idx="12"/>
          </p:nvPr>
        </p:nvSpPr>
        <p:spPr/>
        <p:txBody>
          <a:bodyPr/>
          <a:lstStyle/>
          <a:p>
            <a:fld id="{546E3917-45BD-46AC-BB4A-F2ABE3C824C7}" type="slidenum">
              <a:rPr lang="en-US" smtClean="0"/>
              <a:pPr/>
              <a:t>9</a:t>
            </a:fld>
            <a:endParaRPr lang="en-US"/>
          </a:p>
        </p:txBody>
      </p:sp>
      <p:sp>
        <p:nvSpPr>
          <p:cNvPr id="6" name="Content Placeholder 2"/>
          <p:cNvSpPr>
            <a:spLocks noGrp="1"/>
          </p:cNvSpPr>
          <p:nvPr>
            <p:ph sz="quarter" idx="1"/>
          </p:nvPr>
        </p:nvSpPr>
        <p:spPr>
          <a:xfrm>
            <a:off x="457200" y="1219200"/>
            <a:ext cx="8867328" cy="4937760"/>
          </a:xfrm>
        </p:spPr>
        <p:txBody>
          <a:bodyPr anchor="t">
            <a:normAutofit/>
          </a:bodyPr>
          <a:lstStyle/>
          <a:p>
            <a:pPr marL="274320" lvl="1" indent="0">
              <a:buNone/>
            </a:pPr>
            <a:r>
              <a:rPr lang="en-US" sz="2400" b="1" dirty="0" smtClean="0">
                <a:solidFill>
                  <a:schemeClr val="accent1">
                    <a:lumMod val="75000"/>
                  </a:schemeClr>
                </a:solidFill>
              </a:rPr>
              <a:t>Prototype pair:                        </a:t>
            </a:r>
            <a:r>
              <a:rPr lang="en-US" sz="2400" b="1" dirty="0" smtClean="0">
                <a:solidFill>
                  <a:schemeClr val="tx2">
                    <a:lumMod val="50000"/>
                  </a:schemeClr>
                </a:solidFill>
              </a:rPr>
              <a:t>clothing : shirt</a:t>
            </a:r>
            <a:endParaRPr lang="en-US" sz="2400" dirty="0" smtClean="0">
              <a:solidFill>
                <a:schemeClr val="tx2">
                  <a:lumMod val="50000"/>
                </a:schemeClr>
              </a:solidFill>
            </a:endParaRPr>
          </a:p>
          <a:p>
            <a:pPr marL="274320" lvl="1" indent="0">
              <a:buNone/>
            </a:pPr>
            <a:r>
              <a:rPr lang="en-US" sz="2400" b="1" dirty="0" smtClean="0">
                <a:solidFill>
                  <a:schemeClr val="accent1">
                    <a:lumMod val="75000"/>
                  </a:schemeClr>
                </a:solidFill>
              </a:rPr>
              <a:t>Target pair:                              </a:t>
            </a:r>
            <a:r>
              <a:rPr lang="en-US" sz="2400" b="1" dirty="0" smtClean="0">
                <a:solidFill>
                  <a:schemeClr val="tx2">
                    <a:lumMod val="50000"/>
                  </a:schemeClr>
                </a:solidFill>
              </a:rPr>
              <a:t>furniture : desk</a:t>
            </a:r>
            <a:endParaRPr lang="ru-RU" sz="2400" b="1" dirty="0" smtClean="0">
              <a:solidFill>
                <a:schemeClr val="tx2">
                  <a:lumMod val="50000"/>
                </a:schemeClr>
              </a:solidFill>
            </a:endParaRPr>
          </a:p>
          <a:p>
            <a:pPr marL="273050" lvl="1" indent="-273050">
              <a:spcBef>
                <a:spcPts val="3000"/>
              </a:spcBef>
            </a:pPr>
            <a:r>
              <a:rPr lang="es-MX" sz="2600" b="1" dirty="0" err="1" smtClean="0"/>
              <a:t>Directional</a:t>
            </a:r>
            <a:r>
              <a:rPr lang="es-MX" sz="2600" b="1" dirty="0" smtClean="0"/>
              <a:t> </a:t>
            </a:r>
            <a:r>
              <a:rPr lang="es-MX" sz="2600" b="1" dirty="0" err="1" smtClean="0"/>
              <a:t>Similarity</a:t>
            </a:r>
            <a:r>
              <a:rPr lang="es-MX" sz="2600" b="1" dirty="0" smtClean="0"/>
              <a:t> </a:t>
            </a:r>
            <a:r>
              <a:rPr lang="es-MX" sz="2600" b="1" dirty="0" err="1" smtClean="0"/>
              <a:t>Model</a:t>
            </a:r>
            <a:r>
              <a:rPr lang="es-MX" sz="2600" b="1" dirty="0" smtClean="0"/>
              <a:t> </a:t>
            </a:r>
            <a:r>
              <a:rPr lang="es-MX" sz="2600" b="1" dirty="0" err="1" smtClean="0"/>
              <a:t>is</a:t>
            </a:r>
            <a:r>
              <a:rPr lang="es-MX" sz="2600" b="1" dirty="0" smtClean="0"/>
              <a:t> a </a:t>
            </a:r>
            <a:r>
              <a:rPr lang="es-MX" sz="2600" b="1" dirty="0" err="1" smtClean="0"/>
              <a:t>variant</a:t>
            </a:r>
            <a:r>
              <a:rPr lang="es-MX" sz="2600" b="1" dirty="0" smtClean="0"/>
              <a:t> of </a:t>
            </a:r>
          </a:p>
          <a:p>
            <a:pPr marL="273050" lvl="1" indent="-11113">
              <a:buNone/>
            </a:pPr>
            <a:r>
              <a:rPr lang="es-MX" sz="2600" b="1" dirty="0" smtClean="0"/>
              <a:t>Vector Offset </a:t>
            </a:r>
            <a:r>
              <a:rPr lang="es-MX" sz="2600" b="1" dirty="0" err="1" smtClean="0"/>
              <a:t>Model</a:t>
            </a:r>
            <a:r>
              <a:rPr lang="es-MX" sz="2800" b="1" dirty="0" smtClean="0"/>
              <a:t> </a:t>
            </a:r>
            <a:r>
              <a:rPr lang="en-US" sz="2800" b="1" dirty="0" smtClean="0"/>
              <a:t> </a:t>
            </a:r>
            <a:r>
              <a:rPr lang="en-US" sz="2400" dirty="0" smtClean="0"/>
              <a:t>[Tomas </a:t>
            </a:r>
            <a:r>
              <a:rPr lang="en-US" sz="2400" dirty="0" err="1" smtClean="0"/>
              <a:t>Mikolov</a:t>
            </a:r>
            <a:r>
              <a:rPr lang="en-US" sz="2400" dirty="0" smtClean="0"/>
              <a:t> et al., 2013 @ NAACL]</a:t>
            </a:r>
            <a:endParaRPr lang="en-US" sz="2800" dirty="0" smtClean="0"/>
          </a:p>
          <a:p>
            <a:pPr marL="273050" lvl="1" indent="-273050">
              <a:spcBef>
                <a:spcPts val="1800"/>
              </a:spcBef>
            </a:pPr>
            <a:r>
              <a:rPr lang="es-MX" sz="2600" b="1" dirty="0" err="1" smtClean="0"/>
              <a:t>Language</a:t>
            </a:r>
            <a:r>
              <a:rPr lang="es-MX" sz="2600" b="1" dirty="0" smtClean="0"/>
              <a:t> </a:t>
            </a:r>
            <a:r>
              <a:rPr lang="es-MX" sz="2600" b="1" dirty="0" err="1" smtClean="0"/>
              <a:t>Model</a:t>
            </a:r>
            <a:r>
              <a:rPr lang="es-MX" sz="2600" b="1" dirty="0" smtClean="0"/>
              <a:t> </a:t>
            </a:r>
            <a:r>
              <a:rPr lang="es-MX" sz="2600" b="1" dirty="0" err="1" smtClean="0"/>
              <a:t>learnt</a:t>
            </a:r>
            <a:r>
              <a:rPr lang="es-MX" sz="2600" b="1" dirty="0" smtClean="0"/>
              <a:t> </a:t>
            </a:r>
            <a:r>
              <a:rPr lang="es-MX" sz="2600" b="1" dirty="0" err="1" smtClean="0"/>
              <a:t>through</a:t>
            </a:r>
            <a:r>
              <a:rPr lang="es-MX" sz="2600" b="1" dirty="0" smtClean="0"/>
              <a:t> </a:t>
            </a:r>
            <a:r>
              <a:rPr lang="es-MX" sz="2600" b="1" dirty="0" err="1" smtClean="0"/>
              <a:t>Recurrent</a:t>
            </a:r>
            <a:r>
              <a:rPr lang="es-MX" sz="2600" b="1" dirty="0" smtClean="0"/>
              <a:t> Neural Network, RNNLM</a:t>
            </a:r>
          </a:p>
          <a:p>
            <a:pPr marL="273050" lvl="1" indent="-273050">
              <a:spcBef>
                <a:spcPts val="1800"/>
              </a:spcBef>
            </a:pPr>
            <a:r>
              <a:rPr lang="es-MX" sz="2600" b="1" dirty="0" smtClean="0"/>
              <a:t>Vector </a:t>
            </a:r>
            <a:r>
              <a:rPr lang="es-MX" sz="2600" b="1" dirty="0" err="1" smtClean="0"/>
              <a:t>Space</a:t>
            </a:r>
            <a:r>
              <a:rPr lang="es-MX" sz="2600" b="1" dirty="0" smtClean="0"/>
              <a:t> in RNNLM</a:t>
            </a:r>
            <a:endParaRPr lang="en-US" sz="2600" b="1" dirty="0" err="1" smtClean="0"/>
          </a:p>
          <a:p>
            <a:pPr marL="274320" lvl="1" indent="0">
              <a:buNone/>
            </a:pPr>
            <a:endParaRPr lang="en-US" sz="2400"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6012</TotalTime>
  <Words>2109</Words>
  <Application>Microsoft Office PowerPoint</Application>
  <PresentationFormat>On-screen Show (4:3)</PresentationFormat>
  <Paragraphs>465</Paragraphs>
  <Slides>38</Slides>
  <Notes>21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Origin</vt:lpstr>
      <vt:lpstr>COMBINING HETEROGENEOUS MODELS  FOR  MEASURING RELATIONAL SIMILARITY</vt:lpstr>
      <vt:lpstr>Introduction: Relations in word pairs</vt:lpstr>
      <vt:lpstr>Introduction: Relations in word pairs</vt:lpstr>
      <vt:lpstr>Relational Similarity</vt:lpstr>
      <vt:lpstr>Degrees of relational similarity</vt:lpstr>
      <vt:lpstr>Problem</vt:lpstr>
      <vt:lpstr>Contributions</vt:lpstr>
      <vt:lpstr>Outline</vt:lpstr>
      <vt:lpstr>General Models:  Directional Similarity Model 1/2 </vt:lpstr>
      <vt:lpstr>General Models:  Directional Similarity Model 2/2 </vt:lpstr>
      <vt:lpstr>General Models: Lexical Pattern Model</vt:lpstr>
      <vt:lpstr>Relation Specific Models: Knowledge Bases</vt:lpstr>
      <vt:lpstr>Relation Specific Models: Lexical Semantics Measures</vt:lpstr>
      <vt:lpstr>Combining Heterogeneous Models</vt:lpstr>
      <vt:lpstr>Outline</vt:lpstr>
      <vt:lpstr>Task &amp; Dataset 1/2</vt:lpstr>
      <vt:lpstr>Task &amp; Dataset 2/2</vt:lpstr>
      <vt:lpstr>Approaches to  Measuring Relational Similarity Degree</vt:lpstr>
      <vt:lpstr>Results: Averaged Performance </vt:lpstr>
      <vt:lpstr>Results:  Per Relation Group</vt:lpstr>
      <vt:lpstr>Analysis: Model Ablation Study</vt:lpstr>
      <vt:lpstr>Outline</vt:lpstr>
      <vt:lpstr>Conclusions &amp; Future Work</vt:lpstr>
      <vt:lpstr>Slide 24</vt:lpstr>
      <vt:lpstr>Contributions</vt:lpstr>
      <vt:lpstr>Directional Similarity Model</vt:lpstr>
      <vt:lpstr>Task: Select Good/Bad Pairs </vt:lpstr>
      <vt:lpstr>Dataset: Word Pairs and Relations </vt:lpstr>
      <vt:lpstr>Applications  (??? Delete it)</vt:lpstr>
      <vt:lpstr>Relation Specific Models: Knowledge Bases</vt:lpstr>
      <vt:lpstr>RNN Language Model </vt:lpstr>
      <vt:lpstr>Methodology: Learning Model </vt:lpstr>
      <vt:lpstr>Methodology: Learning Model </vt:lpstr>
      <vt:lpstr>Methodology</vt:lpstr>
      <vt:lpstr>Analysis</vt:lpstr>
      <vt:lpstr>Analysis: Model Ablation Study</vt:lpstr>
      <vt:lpstr>Analysis – Room for Improvement</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COMBINING HETEROGENEOUS MODELS  FOR  MEASURING RELATIONAL SIMILARITY</dc:title>
  <dc:creator>alisa.zhila@gmail.com</dc:creator>
  <cp:lastModifiedBy>Propietario</cp:lastModifiedBy>
  <cp:revision>323</cp:revision>
  <dcterms:created xsi:type="dcterms:W3CDTF">2013-05-14T19:12:59Z</dcterms:created>
  <dcterms:modified xsi:type="dcterms:W3CDTF">2013-06-12T13:49:07Z</dcterms:modified>
</cp:coreProperties>
</file>