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272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4" r:id="rId12"/>
    <p:sldId id="266" r:id="rId13"/>
    <p:sldId id="268" r:id="rId14"/>
    <p:sldId id="269" r:id="rId15"/>
    <p:sldId id="270" r:id="rId16"/>
    <p:sldId id="271" r:id="rId17"/>
    <p:sldId id="267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4F50F-D1A4-488F-981D-F2B76F30BEAF}" type="datetimeFigureOut">
              <a:rPr lang="es-ES" smtClean="0"/>
              <a:t>22/10/2012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B3C34-1C5A-4C6F-B8C5-20EE6D7261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B3C34-1C5A-4C6F-B8C5-20EE6D72614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acovj@hotmail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.org/licenses/gpl-2.0.html" TargetMode="External"/><Relationship Id="rId2" Type="http://schemas.openxmlformats.org/officeDocument/2006/relationships/hyperlink" Target="http://jexcelapi.sourceforg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viveros.gelbukh.com/downloads/CICWSD-1.0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CICWSD: configuration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Francisco </a:t>
            </a:r>
            <a:r>
              <a:rPr lang="en-US" dirty="0" err="1" smtClean="0"/>
              <a:t>Viveros-Jiménez</a:t>
            </a:r>
            <a:endParaRPr lang="en-US" dirty="0" smtClean="0"/>
          </a:p>
          <a:p>
            <a:r>
              <a:rPr lang="en-US" dirty="0" smtClean="0"/>
              <a:t>Alexander </a:t>
            </a:r>
            <a:r>
              <a:rPr lang="en-US" dirty="0" err="1" smtClean="0"/>
              <a:t>Gelbukh</a:t>
            </a:r>
            <a:endParaRPr lang="en-US" dirty="0" smtClean="0"/>
          </a:p>
          <a:p>
            <a:r>
              <a:rPr lang="en-US" dirty="0" err="1" smtClean="0"/>
              <a:t>Grigori</a:t>
            </a:r>
            <a:r>
              <a:rPr lang="en-US" dirty="0" smtClean="0"/>
              <a:t> </a:t>
            </a:r>
            <a:r>
              <a:rPr lang="en-US" dirty="0" err="1" smtClean="0"/>
              <a:t>Sidorov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71438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A &lt;docs&gt; node describes the files that will conform a test set. You can add as many &lt;docs&gt; nodes as you need.  The results registered over each test set will be stored in independent Excel files. Meaning that if you have two docs nodes and one &lt;</a:t>
            </a:r>
            <a:r>
              <a:rPr lang="en-US" sz="1800" dirty="0" err="1" smtClean="0"/>
              <a:t>xls</a:t>
            </a:r>
            <a:r>
              <a:rPr lang="en-US" sz="1800" dirty="0" smtClean="0"/>
              <a:t>&gt; node, CICWSD will produce two Excel files. For example:</a:t>
            </a:r>
          </a:p>
          <a:p>
            <a:pPr marL="0" indent="0" algn="just"/>
            <a:r>
              <a:rPr lang="en-US" sz="1800" b="1" dirty="0" smtClean="0"/>
              <a:t>&lt;docs </a:t>
            </a:r>
            <a:r>
              <a:rPr lang="en-US" sz="1800" b="1" dirty="0" err="1" smtClean="0"/>
              <a:t>src</a:t>
            </a:r>
            <a:r>
              <a:rPr lang="en-US" sz="1800" b="1" dirty="0" smtClean="0"/>
              <a:t>="Resources/senseval2" prefix="S2_"/&gt;</a:t>
            </a:r>
            <a:r>
              <a:rPr lang="en-US" sz="1800" dirty="0" smtClean="0"/>
              <a:t> indicates that the xml files inside the folder Resources/senseval2 will be used as a test set. Also, the registered resources will be stored in an Excel file named “S2_Name.xls” where name is specified in the &lt;</a:t>
            </a:r>
            <a:r>
              <a:rPr lang="en-US" sz="1800" dirty="0" err="1" smtClean="0"/>
              <a:t>xls</a:t>
            </a:r>
            <a:r>
              <a:rPr lang="en-US" sz="1800" dirty="0" smtClean="0"/>
              <a:t>&gt; section.</a:t>
            </a:r>
          </a:p>
          <a:p>
            <a:pPr marL="0" indent="0" algn="just"/>
            <a:r>
              <a:rPr lang="en-US" sz="1800" b="1" dirty="0" smtClean="0"/>
              <a:t>&lt;docs </a:t>
            </a:r>
            <a:r>
              <a:rPr lang="en-US" sz="1800" b="1" dirty="0" err="1" smtClean="0"/>
              <a:t>src</a:t>
            </a:r>
            <a:r>
              <a:rPr lang="en-US" sz="1800" b="1" dirty="0" smtClean="0"/>
              <a:t>=“mydoc.xml" prefix=“</a:t>
            </a:r>
            <a:r>
              <a:rPr lang="en-US" sz="1800" b="1" dirty="0" err="1" smtClean="0"/>
              <a:t>md</a:t>
            </a:r>
            <a:r>
              <a:rPr lang="en-US" sz="1800" b="1" dirty="0" smtClean="0"/>
              <a:t>_"/&gt; </a:t>
            </a:r>
            <a:r>
              <a:rPr lang="en-US" sz="1800" dirty="0" smtClean="0"/>
              <a:t>indicates that the mydoc.xml file will be the test set and its corresponding output will be named “md_Name.xls”.</a:t>
            </a:r>
          </a:p>
          <a:p>
            <a:pPr marL="0" indent="0" algn="just">
              <a:buNone/>
            </a:pPr>
            <a:r>
              <a:rPr lang="en-US" sz="1800" dirty="0" smtClean="0"/>
              <a:t>Remember that the files should be XML SemCor compliant. CICWSD includes </a:t>
            </a:r>
            <a:r>
              <a:rPr lang="en-US" sz="1800" dirty="0" err="1" smtClean="0"/>
              <a:t>Senseval</a:t>
            </a:r>
            <a:r>
              <a:rPr lang="en-US" sz="1800" dirty="0" smtClean="0"/>
              <a:t> 2 and </a:t>
            </a:r>
            <a:r>
              <a:rPr lang="en-US" sz="1800" dirty="0" err="1" smtClean="0"/>
              <a:t>Senseval</a:t>
            </a:r>
            <a:r>
              <a:rPr lang="en-US" sz="1800" dirty="0" smtClean="0"/>
              <a:t> 3 English-all-words test sets. These test sets are located inside the Resources folder.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&lt;docs&gt;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The &lt;</a:t>
            </a:r>
            <a:r>
              <a:rPr lang="en-US" sz="1800" dirty="0" err="1" smtClean="0"/>
              <a:t>xls</a:t>
            </a:r>
            <a:r>
              <a:rPr lang="en-US" sz="1800" dirty="0" smtClean="0"/>
              <a:t>&gt; section details two things: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smtClean="0"/>
              <a:t>WSD algorithms for testing and comparison. WSD algorithms and its configurations are specified through adding &lt;test&gt; nodes. You must add at least one &lt;test&gt; node for each &lt;</a:t>
            </a:r>
            <a:r>
              <a:rPr lang="en-US" sz="1800" dirty="0" err="1" smtClean="0"/>
              <a:t>xls</a:t>
            </a:r>
            <a:r>
              <a:rPr lang="en-US" sz="1800" dirty="0" smtClean="0"/>
              <a:t>&gt; section.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smtClean="0"/>
              <a:t>Location of the generated excel files. </a:t>
            </a:r>
          </a:p>
          <a:p>
            <a:pPr marL="0" indent="0" algn="just">
              <a:buNone/>
            </a:pPr>
            <a:r>
              <a:rPr lang="en-US" sz="1800" dirty="0" smtClean="0"/>
              <a:t>You can add as many &lt;</a:t>
            </a:r>
            <a:r>
              <a:rPr lang="en-US" sz="1800" dirty="0" err="1" smtClean="0"/>
              <a:t>xls</a:t>
            </a:r>
            <a:r>
              <a:rPr lang="en-US" sz="1800" dirty="0" smtClean="0"/>
              <a:t>&gt; nodes as you want. Please remember that for each &lt;</a:t>
            </a:r>
            <a:r>
              <a:rPr lang="en-US" sz="1800" dirty="0" err="1" smtClean="0"/>
              <a:t>xls</a:t>
            </a:r>
            <a:r>
              <a:rPr lang="en-US" sz="1800" dirty="0" smtClean="0"/>
              <a:t>&gt; section, CICWSD will produce N excel files (where N is the number of test sets specified in the &lt;</a:t>
            </a:r>
            <a:r>
              <a:rPr lang="en-US" sz="1800" dirty="0" err="1" smtClean="0"/>
              <a:t>testbed</a:t>
            </a:r>
            <a:r>
              <a:rPr lang="en-US" sz="1800" dirty="0" smtClean="0"/>
              <a:t>&gt; section).</a:t>
            </a:r>
          </a:p>
          <a:p>
            <a:pPr marL="0" indent="0" algn="just">
              <a:buNone/>
            </a:pPr>
            <a:r>
              <a:rPr lang="en-US" sz="1800" dirty="0" smtClean="0"/>
              <a:t>Let us see an &lt;</a:t>
            </a:r>
            <a:r>
              <a:rPr lang="en-US" sz="1800" dirty="0" err="1" smtClean="0"/>
              <a:t>xls</a:t>
            </a:r>
            <a:r>
              <a:rPr lang="en-US" sz="1800" dirty="0" smtClean="0"/>
              <a:t>&gt; section example:</a:t>
            </a:r>
          </a:p>
          <a:p>
            <a:pPr marL="0" indent="0" algn="just"/>
            <a:r>
              <a:rPr lang="en-US" sz="1800" b="1" dirty="0" smtClean="0"/>
              <a:t>&lt;</a:t>
            </a:r>
            <a:r>
              <a:rPr lang="en-US" sz="1800" b="1" dirty="0" err="1" smtClean="0"/>
              <a:t>xls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src</a:t>
            </a:r>
            <a:r>
              <a:rPr lang="en-US" sz="1800" b="1" dirty="0" smtClean="0"/>
              <a:t>="tests/results.xls" detail="false"&gt;</a:t>
            </a:r>
            <a:r>
              <a:rPr lang="en-US" sz="1800" dirty="0" smtClean="0"/>
              <a:t> this node tell us that the results are going to be stored in the file(s) </a:t>
            </a:r>
            <a:r>
              <a:rPr lang="en-US" sz="1800" b="1" dirty="0" smtClean="0"/>
              <a:t>tests/PREFIXN_results.xls </a:t>
            </a:r>
            <a:r>
              <a:rPr lang="en-US" sz="1800" dirty="0" smtClean="0"/>
              <a:t>(PREFIXN_ is specified in each &lt;docs&gt; node as mentioned previously)</a:t>
            </a:r>
            <a:r>
              <a:rPr lang="en-US" sz="1800" b="1" dirty="0" smtClean="0"/>
              <a:t>. </a:t>
            </a:r>
            <a:r>
              <a:rPr lang="en-US" sz="1800" dirty="0" smtClean="0"/>
              <a:t>Also, the detail attribute tell CICWSD that the detail sheet isn’t going to be included (please read the results interpretation guide).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xls</a:t>
            </a:r>
            <a:r>
              <a:rPr lang="en-US" dirty="0" smtClean="0"/>
              <a:t>&gt; section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&lt;test&gt; nodes describe the target algorithms for comparison. Each test node must include the following:</a:t>
            </a:r>
          </a:p>
          <a:p>
            <a:pPr marL="0" indent="0" algn="just"/>
            <a:r>
              <a:rPr lang="en-US" sz="1800" dirty="0" smtClean="0"/>
              <a:t>&lt;algorithm&gt; node for specifying the WSD algorithm.</a:t>
            </a:r>
          </a:p>
          <a:p>
            <a:pPr marL="0" indent="0" algn="just"/>
            <a:r>
              <a:rPr lang="en-US" sz="1800" dirty="0" smtClean="0"/>
              <a:t>&lt;condition&gt; node(s) for setting window selection filters.</a:t>
            </a:r>
          </a:p>
          <a:p>
            <a:pPr marL="0" indent="0" algn="just">
              <a:buNone/>
            </a:pPr>
            <a:r>
              <a:rPr lang="en-US" sz="1800" dirty="0" smtClean="0"/>
              <a:t>These algorithms will be included in the comparison stored in the specified excel file. You can add several &lt;test&gt; nodes to a single &lt;</a:t>
            </a:r>
            <a:r>
              <a:rPr lang="en-US" sz="1800" dirty="0" err="1" smtClean="0"/>
              <a:t>xls</a:t>
            </a:r>
            <a:r>
              <a:rPr lang="en-US" sz="1800" dirty="0" smtClean="0"/>
              <a:t>&gt; section. However, we recommend you including only a few &lt;test&gt; nodes per &lt;</a:t>
            </a:r>
            <a:r>
              <a:rPr lang="en-US" sz="1800" dirty="0" err="1" smtClean="0"/>
              <a:t>xls</a:t>
            </a:r>
            <a:r>
              <a:rPr lang="en-US" sz="1800" dirty="0" smtClean="0"/>
              <a:t>&gt;.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&lt;test&gt;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&lt;algorithm&gt; nodes specify a WSD algorithm and its configuration. Each &lt;algorithm&gt; node must have the following attributes:</a:t>
            </a:r>
          </a:p>
          <a:p>
            <a:pPr marL="0" indent="0" algn="just"/>
            <a:r>
              <a:rPr lang="en-US" sz="1800" b="1" dirty="0" smtClean="0"/>
              <a:t>disambiguation</a:t>
            </a:r>
            <a:r>
              <a:rPr lang="en-US" sz="1800" dirty="0" smtClean="0"/>
              <a:t> for specifying the WSD algorithm. The valid options are the following:</a:t>
            </a:r>
          </a:p>
          <a:p>
            <a:pPr marL="256032" lvl="1" indent="0" algn="just"/>
            <a:r>
              <a:rPr lang="en-US" sz="1400" dirty="0" smtClean="0"/>
              <a:t>"</a:t>
            </a:r>
            <a:r>
              <a:rPr lang="en-US" sz="1400" dirty="0" err="1" smtClean="0"/>
              <a:t>SimplifiedLesk</a:t>
            </a:r>
            <a:r>
              <a:rPr lang="en-US" sz="1400" dirty="0" smtClean="0"/>
              <a:t>": Simplified </a:t>
            </a:r>
            <a:r>
              <a:rPr lang="en-US" sz="1400" dirty="0" err="1" smtClean="0"/>
              <a:t>lesk</a:t>
            </a:r>
            <a:r>
              <a:rPr lang="en-US" sz="1400" dirty="0" smtClean="0"/>
              <a:t> algorithm as proposed by </a:t>
            </a:r>
            <a:r>
              <a:rPr lang="en-US" sz="1400" dirty="0" err="1" smtClean="0"/>
              <a:t>Kilgarriff</a:t>
            </a:r>
            <a:r>
              <a:rPr lang="en-US" sz="1400" dirty="0" smtClean="0"/>
              <a:t> and </a:t>
            </a:r>
            <a:r>
              <a:rPr lang="en-US" sz="1400" dirty="0" err="1" smtClean="0"/>
              <a:t>Rosenzweig</a:t>
            </a:r>
            <a:r>
              <a:rPr lang="en-US" sz="1400" dirty="0" smtClean="0"/>
              <a:t> in "Framework and Results for English SENSEVAL".</a:t>
            </a:r>
          </a:p>
          <a:p>
            <a:pPr marL="256032" lvl="1" indent="0" algn="just"/>
            <a:r>
              <a:rPr lang="en-US" sz="1400" dirty="0" smtClean="0"/>
              <a:t>"</a:t>
            </a:r>
            <a:r>
              <a:rPr lang="en-US" sz="1400" dirty="0" err="1" smtClean="0"/>
              <a:t>GraphInDegree</a:t>
            </a:r>
            <a:r>
              <a:rPr lang="en-US" sz="1400" dirty="0" smtClean="0"/>
              <a:t>": Graph-based disambiguation as presented in "Unsupervised Graph-based Word Sense Disambiguation Using Measures of Word Semantic Similarity" by </a:t>
            </a:r>
            <a:r>
              <a:rPr lang="en-US" sz="1400" dirty="0" err="1" smtClean="0"/>
              <a:t>Sinha</a:t>
            </a:r>
            <a:r>
              <a:rPr lang="en-US" sz="1400" dirty="0" smtClean="0"/>
              <a:t> and </a:t>
            </a:r>
            <a:r>
              <a:rPr lang="en-US" sz="1400" dirty="0" err="1" smtClean="0"/>
              <a:t>Mihalcea</a:t>
            </a:r>
            <a:r>
              <a:rPr lang="en-US" sz="1400" dirty="0" smtClean="0"/>
              <a:t>.</a:t>
            </a:r>
          </a:p>
          <a:p>
            <a:pPr marL="256032" lvl="1" indent="0" algn="just"/>
            <a:r>
              <a:rPr lang="en-US" sz="1400" dirty="0" smtClean="0"/>
              <a:t>"</a:t>
            </a:r>
            <a:r>
              <a:rPr lang="en-US" sz="1400" dirty="0" err="1" smtClean="0"/>
              <a:t>ConceptualDensity</a:t>
            </a:r>
            <a:r>
              <a:rPr lang="en-US" sz="1400" dirty="0" smtClean="0"/>
              <a:t>": Conceptual density algorithm as proposed by </a:t>
            </a:r>
            <a:r>
              <a:rPr lang="en-US" sz="1400" dirty="0" err="1" smtClean="0"/>
              <a:t>Agirre</a:t>
            </a:r>
            <a:r>
              <a:rPr lang="en-US" sz="1400" dirty="0" smtClean="0"/>
              <a:t> and </a:t>
            </a:r>
            <a:r>
              <a:rPr lang="en-US" sz="1400" dirty="0" err="1" smtClean="0"/>
              <a:t>Rigau</a:t>
            </a:r>
            <a:r>
              <a:rPr lang="en-US" sz="1400" dirty="0" smtClean="0"/>
              <a:t> in "Word Sense Disambiguation using Conceptual Density". </a:t>
            </a:r>
          </a:p>
          <a:p>
            <a:pPr marL="256032" lvl="1" indent="0" algn="just"/>
            <a:r>
              <a:rPr lang="en-US" sz="1400" dirty="0" smtClean="0"/>
              <a:t>MFS": A simple Most Frequent Sense heuristic.</a:t>
            </a:r>
          </a:p>
          <a:p>
            <a:pPr marL="256032" lvl="1" indent="0" algn="just"/>
            <a:r>
              <a:rPr lang="en-US" sz="1400" dirty="0" smtClean="0"/>
              <a:t>“</a:t>
            </a:r>
            <a:r>
              <a:rPr lang="en-US" sz="1400" dirty="0" err="1" smtClean="0"/>
              <a:t>RandomSense</a:t>
            </a:r>
            <a:r>
              <a:rPr lang="en-US" sz="1400" dirty="0" smtClean="0"/>
              <a:t>": A simple Random Sense heuristic.</a:t>
            </a:r>
          </a:p>
          <a:p>
            <a:pPr marL="0" indent="0" algn="just"/>
            <a:r>
              <a:rPr lang="en-US" sz="1800" b="1" dirty="0" err="1" smtClean="0"/>
              <a:t>backoff</a:t>
            </a:r>
            <a:r>
              <a:rPr lang="en-US" sz="1800" dirty="0" smtClean="0"/>
              <a:t> specifies the WSD algorithm to be used as a back-off strategy. Use "none" for no back-off or use any WSD algorithm.</a:t>
            </a:r>
          </a:p>
          <a:p>
            <a:pPr marL="0" indent="0" algn="just"/>
            <a:r>
              <a:rPr lang="en-US" sz="1800" b="1" dirty="0" err="1" smtClean="0"/>
              <a:t>windowSize</a:t>
            </a:r>
            <a:r>
              <a:rPr lang="en-US" sz="1800" dirty="0" smtClean="0"/>
              <a:t> specifies the maximum words contained in the window.</a:t>
            </a:r>
          </a:p>
          <a:p>
            <a:pPr marL="0" indent="0" algn="just"/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&lt;algorithm&gt; (1)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en-US" sz="1800" b="1" dirty="0" smtClean="0"/>
              <a:t>tie </a:t>
            </a:r>
            <a:r>
              <a:rPr lang="en-US" sz="1800" dirty="0" smtClean="0"/>
              <a:t>specifies the disambiguation algorithm to be used for solving a tie. A tie occurs when the disambiguation algorithm return more than one sense as an answer. Use "none" for leaving the tie unsolved or use any WSD algorithm.</a:t>
            </a:r>
          </a:p>
          <a:p>
            <a:pPr marL="0" indent="0" algn="just">
              <a:buNone/>
            </a:pPr>
            <a:r>
              <a:rPr lang="en-US" sz="1800" dirty="0" smtClean="0"/>
              <a:t>Lets see some examples of &lt;algorithm&gt; nodes:</a:t>
            </a:r>
          </a:p>
          <a:p>
            <a:pPr marL="0" indent="0" algn="just"/>
            <a:r>
              <a:rPr lang="en-US" sz="1800" b="1" dirty="0" smtClean="0"/>
              <a:t>&lt;algorithm disambiguation="</a:t>
            </a:r>
            <a:r>
              <a:rPr lang="en-US" sz="1800" b="1" dirty="0" err="1" smtClean="0"/>
              <a:t>GraphInDegree</a:t>
            </a:r>
            <a:r>
              <a:rPr lang="en-US" sz="1800" b="1" dirty="0" smtClean="0"/>
              <a:t>" </a:t>
            </a:r>
            <a:r>
              <a:rPr lang="en-US" sz="1800" b="1" dirty="0" err="1" smtClean="0"/>
              <a:t>backoff</a:t>
            </a:r>
            <a:r>
              <a:rPr lang="en-US" sz="1800" b="1" dirty="0" smtClean="0"/>
              <a:t>="none" </a:t>
            </a:r>
            <a:r>
              <a:rPr lang="en-US" sz="1800" b="1" dirty="0" err="1" smtClean="0"/>
              <a:t>windowSize</a:t>
            </a:r>
            <a:r>
              <a:rPr lang="en-US" sz="1800" b="1" dirty="0" smtClean="0"/>
              <a:t>="4" tie="MFS"/&gt; </a:t>
            </a:r>
            <a:r>
              <a:rPr lang="en-US" sz="1800" dirty="0" smtClean="0"/>
              <a:t>this node describes the </a:t>
            </a:r>
            <a:r>
              <a:rPr lang="en-US" sz="1800" dirty="0" err="1" smtClean="0"/>
              <a:t>GraphInDegree</a:t>
            </a:r>
            <a:r>
              <a:rPr lang="en-US" sz="1800" dirty="0" smtClean="0"/>
              <a:t> algorithm using no back-off, Most-Frequent sense for solving ties and a window consisting of a maximum of 4 words.</a:t>
            </a:r>
          </a:p>
          <a:p>
            <a:pPr marL="0" indent="0" algn="just"/>
            <a:r>
              <a:rPr lang="en-US" sz="1800" b="1" dirty="0" smtClean="0"/>
              <a:t>&lt;algorithm disambiguation="</a:t>
            </a:r>
            <a:r>
              <a:rPr lang="en-US" sz="1800" b="1" dirty="0" err="1" smtClean="0"/>
              <a:t>SimplifiedLesk</a:t>
            </a:r>
            <a:r>
              <a:rPr lang="en-US" sz="1800" b="1" dirty="0" smtClean="0"/>
              <a:t>" </a:t>
            </a:r>
            <a:r>
              <a:rPr lang="en-US" sz="1800" b="1" dirty="0" err="1" smtClean="0"/>
              <a:t>backoff</a:t>
            </a:r>
            <a:r>
              <a:rPr lang="en-US" sz="1800" b="1" dirty="0" smtClean="0"/>
              <a:t>=“</a:t>
            </a:r>
            <a:r>
              <a:rPr lang="en-US" sz="1800" b="1" dirty="0" err="1" smtClean="0"/>
              <a:t>RandomSense</a:t>
            </a:r>
            <a:r>
              <a:rPr lang="en-US" sz="1800" b="1" dirty="0" smtClean="0"/>
              <a:t>" </a:t>
            </a:r>
            <a:r>
              <a:rPr lang="en-US" sz="1800" b="1" dirty="0" err="1" smtClean="0"/>
              <a:t>windowSize</a:t>
            </a:r>
            <a:r>
              <a:rPr lang="en-US" sz="1800" b="1" dirty="0" smtClean="0"/>
              <a:t>=“6" tie="MFS"/&gt;</a:t>
            </a:r>
            <a:r>
              <a:rPr lang="en-US" sz="1800" dirty="0" smtClean="0"/>
              <a:t>this node describes the Simplified Lesk algorithm using Random Sense as back-off strategy, Most-Frequent sense for solving ties and a window consisting of a maximum of 6 words.</a:t>
            </a:r>
            <a:endParaRPr lang="en-US" sz="1800" b="1" dirty="0" smtClean="0"/>
          </a:p>
          <a:p>
            <a:pPr marL="0" indent="0" algn="just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&lt;algorithm&gt; (2)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A &lt;condition&gt; node sets a filter for choosing the window words. You can specify (combine) the amount of filters that you need. The valid conditions are the following:</a:t>
            </a:r>
          </a:p>
          <a:p>
            <a:pPr marL="0" indent="0" algn="just"/>
            <a:r>
              <a:rPr lang="en-US" sz="1800" dirty="0" smtClean="0"/>
              <a:t>"none": All words can be part of the window.</a:t>
            </a:r>
          </a:p>
          <a:p>
            <a:pPr marL="0" indent="0" algn="just"/>
            <a:r>
              <a:rPr lang="en-US" sz="1800" dirty="0" smtClean="0"/>
              <a:t>"</a:t>
            </a:r>
            <a:r>
              <a:rPr lang="en-US" sz="1800" dirty="0" err="1" smtClean="0"/>
              <a:t>IDFThreshold:I</a:t>
            </a:r>
            <a:r>
              <a:rPr lang="en-US" sz="1800" dirty="0" smtClean="0"/>
              <a:t>": Only words with an IDF value &gt;=I will be selected.</a:t>
            </a:r>
          </a:p>
          <a:p>
            <a:pPr marL="0" indent="0" algn="just"/>
            <a:r>
              <a:rPr lang="en-US" sz="1800" dirty="0" smtClean="0"/>
              <a:t>"</a:t>
            </a:r>
            <a:r>
              <a:rPr lang="en-US" sz="1800" dirty="0" err="1" smtClean="0"/>
              <a:t>IsUseful:WSDAlgorithm</a:t>
            </a:r>
            <a:r>
              <a:rPr lang="en-US" sz="1800" dirty="0" smtClean="0"/>
              <a:t>": Only words that allow the WSD  algorithm to return an answer will be selected.</a:t>
            </a:r>
          </a:p>
          <a:p>
            <a:pPr marL="0" indent="0" algn="just"/>
            <a:r>
              <a:rPr lang="en-US" sz="1800" dirty="0" smtClean="0"/>
              <a:t>"</a:t>
            </a:r>
            <a:r>
              <a:rPr lang="en-US" sz="1800" dirty="0" err="1" smtClean="0"/>
              <a:t>NoDuplicates</a:t>
            </a:r>
            <a:r>
              <a:rPr lang="en-US" sz="1800" dirty="0" smtClean="0"/>
              <a:t>": This will generate a window without duplicates.</a:t>
            </a:r>
          </a:p>
          <a:p>
            <a:pPr marL="0" indent="0" algn="just"/>
            <a:r>
              <a:rPr lang="en-US" sz="1800" dirty="0" smtClean="0"/>
              <a:t>"</a:t>
            </a:r>
            <a:r>
              <a:rPr lang="en-US" sz="1800" dirty="0" err="1" smtClean="0"/>
              <a:t>NoTarget</a:t>
            </a:r>
            <a:r>
              <a:rPr lang="en-US" sz="1800" dirty="0" smtClean="0"/>
              <a:t>":The target word will be excluded in the window.</a:t>
            </a:r>
          </a:p>
          <a:p>
            <a:pPr marL="0" indent="0" algn="just"/>
            <a:r>
              <a:rPr lang="en-US" sz="1800" dirty="0" smtClean="0"/>
              <a:t>"</a:t>
            </a:r>
            <a:r>
              <a:rPr lang="en-US" sz="1800" dirty="0" err="1" smtClean="0"/>
              <a:t>VascilescuLexicalChain:J</a:t>
            </a:r>
            <a:r>
              <a:rPr lang="en-US" sz="1800" dirty="0" smtClean="0"/>
              <a:t>": Extracted from the paper " Evaluating Variants of the Lesk Approach for Disambiguating Words". J is a value in [0.0,1.0] that acts as a threshold for creating lexical chains (A lower value will allow an easy integration to the lexical chain). Only words that form a  lexical chain with the target word will be selected.</a:t>
            </a:r>
          </a:p>
          <a:p>
            <a:pPr marL="0" indent="0" algn="just"/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&lt;condition&gt; (1)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Some examples of condition nodes are the following:</a:t>
            </a:r>
          </a:p>
          <a:p>
            <a:pPr marL="0" indent="0" algn="just"/>
            <a:r>
              <a:rPr lang="en-US" sz="1800" b="1" dirty="0" smtClean="0"/>
              <a:t>&lt;condition type="none"/&gt; </a:t>
            </a:r>
            <a:r>
              <a:rPr lang="en-US" sz="1800" dirty="0" smtClean="0"/>
              <a:t>all words will be included.</a:t>
            </a:r>
          </a:p>
          <a:p>
            <a:pPr marL="0" indent="0" algn="just"/>
            <a:r>
              <a:rPr lang="en-US" sz="1800" b="1" dirty="0" smtClean="0"/>
              <a:t>&lt;condition type="</a:t>
            </a:r>
            <a:r>
              <a:rPr lang="en-US" sz="1800" b="1" dirty="0" err="1" smtClean="0"/>
              <a:t>IsUseful:SimplifiedLesk</a:t>
            </a:r>
            <a:r>
              <a:rPr lang="en-US" sz="1800" b="1" dirty="0" smtClean="0"/>
              <a:t>"/&gt; </a:t>
            </a:r>
            <a:r>
              <a:rPr lang="en-US" sz="1800" dirty="0" smtClean="0"/>
              <a:t>only words that allow Simplified Lesk to give an answer will be included.</a:t>
            </a:r>
          </a:p>
          <a:p>
            <a:pPr marL="0" indent="0" algn="just"/>
            <a:r>
              <a:rPr lang="en-US" sz="1800" b="1" dirty="0" smtClean="0"/>
              <a:t>&lt;condition type="VascilescuLexicalChain:0.3"/&gt; </a:t>
            </a:r>
            <a:r>
              <a:rPr lang="en-US" sz="1800" dirty="0" smtClean="0"/>
              <a:t>only words that form a lexical chain with the target word will be included. The </a:t>
            </a:r>
            <a:r>
              <a:rPr lang="en-US" sz="1800" dirty="0" err="1" smtClean="0"/>
              <a:t>Jaccard</a:t>
            </a:r>
            <a:r>
              <a:rPr lang="en-US" sz="1800" dirty="0" smtClean="0"/>
              <a:t> score threshold to be used for deciding if a word is part of the lexical chain is 0.3.</a:t>
            </a:r>
            <a:endParaRPr lang="en-US" sz="1800" b="1" dirty="0" smtClean="0"/>
          </a:p>
          <a:p>
            <a:pPr marL="0" indent="0" algn="just">
              <a:buNone/>
            </a:pPr>
            <a:r>
              <a:rPr lang="en-US" sz="1800" dirty="0" smtClean="0"/>
              <a:t>Remember, you must add at least a condition node.</a:t>
            </a:r>
          </a:p>
          <a:p>
            <a:pPr marL="0" indent="0" algn="just"/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&lt;condition&gt; (2)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For any doubt regarding the CICWSD API please contact Francisco </a:t>
            </a:r>
            <a:r>
              <a:rPr lang="en-US" sz="1800" dirty="0" err="1" smtClean="0"/>
              <a:t>Viveros-Jiménez</a:t>
            </a:r>
            <a:r>
              <a:rPr lang="en-US" sz="1800" dirty="0" smtClean="0"/>
              <a:t> by email (</a:t>
            </a:r>
            <a:r>
              <a:rPr lang="en-US" sz="1800" dirty="0" smtClean="0">
                <a:hlinkClick r:id="rId2"/>
              </a:rPr>
              <a:t>pacovj@hotmail.com</a:t>
            </a:r>
            <a:r>
              <a:rPr lang="en-US" sz="1800" dirty="0" smtClean="0"/>
              <a:t>) or Skype (</a:t>
            </a:r>
            <a:r>
              <a:rPr lang="en-US" sz="1800" dirty="0" err="1" smtClean="0">
                <a:solidFill>
                  <a:schemeClr val="accent2"/>
                </a:solidFill>
              </a:rPr>
              <a:t>pacovj</a:t>
            </a:r>
            <a:r>
              <a:rPr lang="en-US" sz="1800" smtClean="0">
                <a:solidFill>
                  <a:schemeClr val="accent2"/>
                </a:solidFill>
              </a:rPr>
              <a:t>)</a:t>
            </a:r>
            <a:r>
              <a:rPr lang="en-US" sz="1800" smtClean="0"/>
              <a:t>.</a:t>
            </a:r>
            <a:endParaRPr lang="en-US" sz="1800" dirty="0" smtClean="0"/>
          </a:p>
          <a:p>
            <a:pPr marL="0" indent="0" algn="just">
              <a:buNone/>
            </a:pPr>
            <a:r>
              <a:rPr lang="en-US" sz="1800" dirty="0" smtClean="0"/>
              <a:t>Please cite the following paper in your work:</a:t>
            </a:r>
          </a:p>
          <a:p>
            <a:pPr marL="0" indent="0" algn="just">
              <a:buNone/>
            </a:pPr>
            <a:r>
              <a:rPr lang="es-ES" sz="1800" dirty="0" smtClean="0"/>
              <a:t>Viveros-Jiménez, F., </a:t>
            </a:r>
            <a:r>
              <a:rPr lang="es-ES" sz="1800" dirty="0" err="1" smtClean="0"/>
              <a:t>Gelbukh</a:t>
            </a:r>
            <a:r>
              <a:rPr lang="es-ES" sz="1800" dirty="0" smtClean="0"/>
              <a:t>, A., </a:t>
            </a:r>
            <a:r>
              <a:rPr lang="es-ES" sz="1800" dirty="0" err="1" smtClean="0"/>
              <a:t>Sidorov</a:t>
            </a:r>
            <a:r>
              <a:rPr lang="es-ES" sz="1800" dirty="0" smtClean="0"/>
              <a:t>, G.: </a:t>
            </a:r>
            <a:r>
              <a:rPr lang="es-ES" sz="1800" dirty="0" err="1" smtClean="0"/>
              <a:t>Improving</a:t>
            </a:r>
            <a:r>
              <a:rPr lang="es-ES" sz="1800" dirty="0" smtClean="0"/>
              <a:t> </a:t>
            </a:r>
            <a:r>
              <a:rPr lang="es-ES" sz="1800" dirty="0" err="1" smtClean="0"/>
              <a:t>Simplified</a:t>
            </a:r>
            <a:r>
              <a:rPr lang="es-ES" sz="1800" dirty="0" smtClean="0"/>
              <a:t> Lesk </a:t>
            </a:r>
            <a:r>
              <a:rPr lang="es-ES" sz="1800" dirty="0" err="1" smtClean="0"/>
              <a:t>Algorithm</a:t>
            </a:r>
            <a:r>
              <a:rPr lang="es-ES" sz="1800" dirty="0" smtClean="0"/>
              <a:t> </a:t>
            </a:r>
            <a:r>
              <a:rPr lang="es-ES" sz="1800" dirty="0" err="1" smtClean="0"/>
              <a:t>by</a:t>
            </a:r>
            <a:r>
              <a:rPr lang="es-ES" sz="1800" dirty="0" smtClean="0"/>
              <a:t> </a:t>
            </a:r>
            <a:r>
              <a:rPr lang="es-ES" sz="1800" dirty="0" err="1" smtClean="0"/>
              <a:t>using</a:t>
            </a:r>
            <a:r>
              <a:rPr lang="es-ES" sz="1800" dirty="0" smtClean="0"/>
              <a:t> simple </a:t>
            </a:r>
            <a:r>
              <a:rPr lang="es-ES" sz="1800" dirty="0" err="1" smtClean="0"/>
              <a:t>window</a:t>
            </a:r>
            <a:r>
              <a:rPr lang="es-ES" sz="1800" dirty="0" smtClean="0"/>
              <a:t> </a:t>
            </a:r>
            <a:r>
              <a:rPr lang="es-ES" sz="1800" dirty="0" err="1" smtClean="0"/>
              <a:t>selection</a:t>
            </a:r>
            <a:r>
              <a:rPr lang="es-ES" sz="1800" dirty="0" smtClean="0"/>
              <a:t> </a:t>
            </a:r>
            <a:r>
              <a:rPr lang="es-ES" sz="1800" dirty="0" err="1" smtClean="0"/>
              <a:t>practices</a:t>
            </a:r>
            <a:r>
              <a:rPr lang="es-ES" sz="1800" dirty="0" smtClean="0"/>
              <a:t>. </a:t>
            </a:r>
            <a:r>
              <a:rPr lang="es-ES" sz="1800" dirty="0" err="1" smtClean="0"/>
              <a:t>Submitted</a:t>
            </a:r>
            <a:r>
              <a:rPr lang="es-ES" sz="1800" dirty="0" smtClean="0"/>
              <a:t>.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Lesk M (1986) Automatic sense disambiguation using machine readable dictionaries: How to tell a pine cone from an ice cream cone. In Proc. of SIGDOC-86: 5th International Conference on Systems Documentation, Toronto, Canada.</a:t>
            </a:r>
            <a:endParaRPr lang="es-ES" sz="1800" dirty="0" smtClean="0"/>
          </a:p>
          <a:p>
            <a:r>
              <a:rPr lang="en-US" sz="1800" dirty="0" err="1" smtClean="0"/>
              <a:t>Rada</a:t>
            </a:r>
            <a:r>
              <a:rPr lang="en-US" sz="1800" dirty="0" smtClean="0"/>
              <a:t> R, Mill H, Bicknell  E, </a:t>
            </a:r>
            <a:r>
              <a:rPr lang="en-US" sz="1800" dirty="0" err="1" smtClean="0"/>
              <a:t>Blettner</a:t>
            </a:r>
            <a:r>
              <a:rPr lang="en-US" sz="1800" dirty="0" smtClean="0"/>
              <a:t> M  (1989) Development and  application of a metric on semantic nets, in IEEE Transactions on Systems, Man and Cybernetics, vol. 19, no. 1, pp 17-30.</a:t>
            </a:r>
            <a:endParaRPr lang="es-ES" sz="1800" dirty="0" smtClean="0"/>
          </a:p>
          <a:p>
            <a:r>
              <a:rPr lang="en-US" sz="1800" dirty="0" smtClean="0"/>
              <a:t>Miller G (1995) WordNet: A Lexical Database for English. Communications of the ACM Vol. 38, No. 11: 39-41.</a:t>
            </a:r>
            <a:endParaRPr lang="es-ES" sz="1800" dirty="0" smtClean="0"/>
          </a:p>
          <a:p>
            <a:r>
              <a:rPr lang="en-US" sz="1800" dirty="0" err="1" smtClean="0"/>
              <a:t>Agirre</a:t>
            </a:r>
            <a:r>
              <a:rPr lang="en-US" sz="1800" dirty="0" smtClean="0"/>
              <a:t> E, </a:t>
            </a:r>
            <a:r>
              <a:rPr lang="en-US" sz="1800" dirty="0" err="1" smtClean="0"/>
              <a:t>Rigau</a:t>
            </a:r>
            <a:r>
              <a:rPr lang="en-US" sz="1800" dirty="0" smtClean="0"/>
              <a:t> G (1996) Word Sense Disambiguation using Conceptual Density Proceedings of COLING'96, 16-22. Copenhagen (Denmark).</a:t>
            </a:r>
            <a:endParaRPr lang="es-ES" sz="1800" dirty="0" smtClean="0"/>
          </a:p>
          <a:p>
            <a:r>
              <a:rPr lang="en-US" sz="1800" dirty="0" err="1" smtClean="0"/>
              <a:t>Kilgarriff</a:t>
            </a:r>
            <a:r>
              <a:rPr lang="en-US" sz="1800" dirty="0" smtClean="0"/>
              <a:t> A (1997) I don't believe in word senses. Computers and the Humanities. 31(2), pp. 91–113.</a:t>
            </a:r>
            <a:endParaRPr lang="es-E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(1)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Edmonds P (2000) Designing a task for SENSEVAL-2. Tech. note. University of Brighton, Brighton. U.K.</a:t>
            </a:r>
            <a:endParaRPr lang="es-ES" sz="1800" dirty="0" smtClean="0"/>
          </a:p>
          <a:p>
            <a:r>
              <a:rPr lang="en-US" sz="1800" dirty="0" err="1" smtClean="0"/>
              <a:t>Kilgarriff</a:t>
            </a:r>
            <a:r>
              <a:rPr lang="en-US" sz="1800" dirty="0" smtClean="0"/>
              <a:t> A, </a:t>
            </a:r>
            <a:r>
              <a:rPr lang="en-US" sz="1800" dirty="0" err="1" smtClean="0"/>
              <a:t>Rosenzweig</a:t>
            </a:r>
            <a:r>
              <a:rPr lang="en-US" sz="1800" dirty="0" smtClean="0"/>
              <a:t> J (2000) English Framework and Results Computers and the Humanities 34 (1-2), Special Issue on SENSEVAL.</a:t>
            </a:r>
            <a:endParaRPr lang="es-ES" sz="1800" dirty="0" smtClean="0"/>
          </a:p>
          <a:p>
            <a:r>
              <a:rPr lang="en-US" sz="1800" dirty="0" err="1" smtClean="0"/>
              <a:t>Toutanova</a:t>
            </a:r>
            <a:r>
              <a:rPr lang="en-US" sz="1800" dirty="0" smtClean="0"/>
              <a:t> K, Manning C D (2000) Enriching the Knowledge Sources Used in a Maximum Entropy Part-of-Speech Tagger. In Proceedings of the Joint SIGDAT Conference on Empirical Methods in Natural Language Processing and Very Large Corpora (EMNLP/VLC-2000), pp. 63-70.</a:t>
            </a:r>
            <a:endParaRPr lang="es-ES" sz="1800" dirty="0" smtClean="0"/>
          </a:p>
          <a:p>
            <a:r>
              <a:rPr lang="en-US" sz="1800" dirty="0" smtClean="0"/>
              <a:t>Cotton S, Edmonds P, </a:t>
            </a:r>
            <a:r>
              <a:rPr lang="en-US" sz="1800" dirty="0" err="1" smtClean="0"/>
              <a:t>Kilgarriff</a:t>
            </a:r>
            <a:r>
              <a:rPr lang="en-US" sz="1800" dirty="0" smtClean="0"/>
              <a:t> A, Palmer M (2001) “SENSEVAL-2.” Second International Workshop on Evaluating Word Sense Disambiguation Systems. SIGLEX Workshop, ACL03. Toulouse, France.</a:t>
            </a:r>
            <a:endParaRPr lang="es-ES" sz="1800" dirty="0" smtClean="0"/>
          </a:p>
          <a:p>
            <a:r>
              <a:rPr lang="en-US" sz="1800" dirty="0" err="1" smtClean="0"/>
              <a:t>Mihalcea</a:t>
            </a:r>
            <a:r>
              <a:rPr lang="en-US" sz="1800" dirty="0" smtClean="0"/>
              <a:t> R, </a:t>
            </a:r>
            <a:r>
              <a:rPr lang="en-US" sz="1800" dirty="0" err="1" smtClean="0"/>
              <a:t>Edmons</a:t>
            </a:r>
            <a:r>
              <a:rPr lang="en-US" sz="1800" dirty="0" smtClean="0"/>
              <a:t> P (2004) Senseval-3 Third International Workshop on Evaluating of Systems for the Semantic Analysis of Text. Association for Computational Linguistics. ACL 04. Barcelona, Spain.</a:t>
            </a:r>
            <a:endParaRPr lang="es-E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(2)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CICWSD?</a:t>
            </a:r>
          </a:p>
          <a:p>
            <a:r>
              <a:rPr lang="en-US" dirty="0" smtClean="0"/>
              <a:t>Quick Start</a:t>
            </a:r>
          </a:p>
          <a:p>
            <a:r>
              <a:rPr lang="en-US" dirty="0" smtClean="0"/>
              <a:t>Configuration file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dict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testbed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&lt;docs&gt;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xls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&lt;test&gt;</a:t>
            </a:r>
          </a:p>
          <a:p>
            <a:pPr lvl="1"/>
            <a:r>
              <a:rPr lang="en-US" dirty="0" smtClean="0"/>
              <a:t>&lt;algorithm&gt;</a:t>
            </a:r>
          </a:p>
          <a:p>
            <a:pPr lvl="1"/>
            <a:r>
              <a:rPr lang="en-US" dirty="0" smtClean="0"/>
              <a:t>&lt;condition&gt;</a:t>
            </a:r>
          </a:p>
          <a:p>
            <a:r>
              <a:rPr lang="en-US" dirty="0" smtClean="0"/>
              <a:t>Contact information and citation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 smtClean="0"/>
              <a:t>Vasilescu</a:t>
            </a:r>
            <a:r>
              <a:rPr lang="en-US" sz="1800" dirty="0" smtClean="0"/>
              <a:t> F, </a:t>
            </a:r>
            <a:r>
              <a:rPr lang="en-US" sz="1800" dirty="0" err="1" smtClean="0"/>
              <a:t>Langlais</a:t>
            </a:r>
            <a:r>
              <a:rPr lang="en-US" sz="1800" dirty="0" smtClean="0"/>
              <a:t> P, Lapalme G (2004) Evaluating Variants of the Lesk Approach for Disambiguating Words. LREC, Portugal.</a:t>
            </a:r>
            <a:endParaRPr lang="es-ES" sz="1800" dirty="0" smtClean="0"/>
          </a:p>
          <a:p>
            <a:r>
              <a:rPr lang="en-US" sz="1800" dirty="0" err="1" smtClean="0"/>
              <a:t>Mihalcea</a:t>
            </a:r>
            <a:r>
              <a:rPr lang="en-US" sz="1800" dirty="0" smtClean="0"/>
              <a:t> R (2006) Knowledge Based Methods for Word Sense Disambiguation, book chapter in Word Sense Disambiguation: Algorithms, Applications, and Trends, Editors Phil Edmonds and </a:t>
            </a:r>
            <a:r>
              <a:rPr lang="en-US" sz="1800" dirty="0" err="1" smtClean="0"/>
              <a:t>Eneko</a:t>
            </a:r>
            <a:r>
              <a:rPr lang="en-US" sz="1800" dirty="0" smtClean="0"/>
              <a:t> </a:t>
            </a:r>
            <a:r>
              <a:rPr lang="en-US" sz="1800" dirty="0" err="1" smtClean="0"/>
              <a:t>Agirre</a:t>
            </a:r>
            <a:r>
              <a:rPr lang="en-US" sz="1800" dirty="0" smtClean="0"/>
              <a:t>, </a:t>
            </a:r>
            <a:r>
              <a:rPr lang="en-US" sz="1800" dirty="0" err="1" smtClean="0"/>
              <a:t>Kluwer</a:t>
            </a:r>
            <a:r>
              <a:rPr lang="en-US" sz="1800" dirty="0" smtClean="0"/>
              <a:t>.</a:t>
            </a:r>
            <a:endParaRPr lang="es-ES" sz="1800" dirty="0" smtClean="0"/>
          </a:p>
          <a:p>
            <a:r>
              <a:rPr lang="en-US" sz="1800" dirty="0" err="1" smtClean="0"/>
              <a:t>Navigli</a:t>
            </a:r>
            <a:r>
              <a:rPr lang="en-US" sz="1800" dirty="0" smtClean="0"/>
              <a:t> R, </a:t>
            </a:r>
            <a:r>
              <a:rPr lang="en-US" sz="1800" dirty="0" err="1" smtClean="0"/>
              <a:t>Litkowski</a:t>
            </a:r>
            <a:r>
              <a:rPr lang="en-US" sz="1800" dirty="0" smtClean="0"/>
              <a:t> K, </a:t>
            </a:r>
            <a:r>
              <a:rPr lang="en-US" sz="1800" dirty="0" err="1" smtClean="0"/>
              <a:t>Hargraves</a:t>
            </a:r>
            <a:r>
              <a:rPr lang="en-US" sz="1800" dirty="0" smtClean="0"/>
              <a:t> O (2007) SemEval-2007 Task 07: Coarse-Grained English All-Words Task. Proc. of Semeval-2007 Workshop (</a:t>
            </a:r>
            <a:r>
              <a:rPr lang="en-US" sz="1800" dirty="0" err="1" smtClean="0"/>
              <a:t>SemEval</a:t>
            </a:r>
            <a:r>
              <a:rPr lang="en-US" sz="1800" dirty="0" smtClean="0"/>
              <a:t>), in the 45th Annual Meeting of the Association for Computational Linguistics (ACL 2007), Prague, Czech Republic.</a:t>
            </a:r>
            <a:endParaRPr lang="es-ES" sz="1800" dirty="0" smtClean="0"/>
          </a:p>
          <a:p>
            <a:r>
              <a:rPr lang="en-US" sz="1800" dirty="0" err="1" smtClean="0"/>
              <a:t>Sinha</a:t>
            </a:r>
            <a:r>
              <a:rPr lang="en-US" sz="1800" dirty="0" smtClean="0"/>
              <a:t> R, </a:t>
            </a:r>
            <a:r>
              <a:rPr lang="en-US" sz="1800" dirty="0" err="1" smtClean="0"/>
              <a:t>Mihalcea</a:t>
            </a:r>
            <a:r>
              <a:rPr lang="en-US" sz="1800" dirty="0" smtClean="0"/>
              <a:t> R (2007) Unsupervised Graph-based Word Sense Disambiguation Using Measures of Word Semantic Similarity, in Proceedings of the IEEE International Conference on Semantic Computing (ICSC 2007), Irvine, CA.</a:t>
            </a:r>
            <a:endParaRPr lang="es-ES" sz="1800" dirty="0" smtClean="0"/>
          </a:p>
          <a:p>
            <a:r>
              <a:rPr lang="en-US" sz="1800" dirty="0" err="1" smtClean="0"/>
              <a:t>Navigli</a:t>
            </a:r>
            <a:r>
              <a:rPr lang="en-US" sz="1800" dirty="0" smtClean="0"/>
              <a:t> R (2009) Word Sense Disambiguation: a Survey. ACM Computing Surveys, 41(2), ACM Press,  pp. 1-69.</a:t>
            </a:r>
            <a:endParaRPr lang="es-E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(3)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19050">
              <a:buNone/>
            </a:pPr>
            <a:r>
              <a:rPr lang="en-US" sz="1600" dirty="0" smtClean="0"/>
              <a:t>CICWSD is a Java API and command for word sense disambiguation. Its main features are:</a:t>
            </a:r>
          </a:p>
          <a:p>
            <a:r>
              <a:rPr lang="en-US" sz="1600" dirty="0" smtClean="0"/>
              <a:t>It has included some state-of-the-art WSD dictionary-based algorithms for you to use.</a:t>
            </a:r>
          </a:p>
          <a:p>
            <a:r>
              <a:rPr lang="en-US" sz="1600" dirty="0" smtClean="0"/>
              <a:t>Easy configuration of many parameters such as window size, number of senses retrieved from the dictionary, back-off method, tie solving method and conditions for retrieving window words.</a:t>
            </a:r>
          </a:p>
          <a:p>
            <a:r>
              <a:rPr lang="en-US" sz="1600" dirty="0" smtClean="0"/>
              <a:t>Easy configuration on a single XML file.</a:t>
            </a:r>
          </a:p>
          <a:p>
            <a:r>
              <a:rPr lang="en-US" sz="1600" dirty="0" smtClean="0"/>
              <a:t>Output is generated in a simple XLS file by using </a:t>
            </a:r>
            <a:r>
              <a:rPr lang="en-US" sz="1600" dirty="0" err="1" smtClean="0">
                <a:hlinkClick r:id="rId2"/>
              </a:rPr>
              <a:t>JExcelApi</a:t>
            </a:r>
            <a:r>
              <a:rPr lang="en-US" sz="1600" dirty="0" smtClean="0"/>
              <a:t>.</a:t>
            </a:r>
          </a:p>
          <a:p>
            <a:pPr marL="90488" indent="19050">
              <a:buNone/>
            </a:pPr>
            <a:r>
              <a:rPr lang="en-US" sz="1600" dirty="0" smtClean="0"/>
              <a:t>The API is </a:t>
            </a:r>
            <a:r>
              <a:rPr lang="en-US" sz="1600" b="1" dirty="0" smtClean="0"/>
              <a:t>licensed under the </a:t>
            </a:r>
            <a:r>
              <a:rPr lang="en-US" sz="1600" b="1" dirty="0" smtClean="0">
                <a:hlinkClick r:id="rId3"/>
              </a:rPr>
              <a:t>GNU General Public License</a:t>
            </a:r>
            <a:r>
              <a:rPr lang="en-US" sz="1600" dirty="0" smtClean="0"/>
              <a:t> (v2 or later). Source is included. </a:t>
            </a:r>
            <a:r>
              <a:rPr lang="en-US" sz="1600" dirty="0" err="1" smtClean="0"/>
              <a:t>Senseval</a:t>
            </a:r>
            <a:r>
              <a:rPr lang="en-US" sz="1600" dirty="0" smtClean="0"/>
              <a:t> 2 and </a:t>
            </a:r>
            <a:r>
              <a:rPr lang="en-US" sz="1600" dirty="0" err="1" smtClean="0"/>
              <a:t>Senseval</a:t>
            </a:r>
            <a:r>
              <a:rPr lang="en-US" sz="1600" dirty="0" smtClean="0"/>
              <a:t> 3 English-</a:t>
            </a:r>
            <a:r>
              <a:rPr lang="en-US" sz="1600" dirty="0" err="1" smtClean="0"/>
              <a:t>All.Words</a:t>
            </a:r>
            <a:r>
              <a:rPr lang="en-US" sz="1600" dirty="0" smtClean="0"/>
              <a:t> task are bundled together within CICWSD.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CICWSD?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1600" dirty="0" smtClean="0"/>
              <a:t>Download CICWSD from </a:t>
            </a:r>
            <a:r>
              <a:rPr lang="en-US" sz="1600" dirty="0" smtClean="0">
                <a:hlinkClick r:id="rId2"/>
              </a:rPr>
              <a:t>http://fviveros.gelbukh.com/downloads/CICWSD-1.0.zip</a:t>
            </a:r>
            <a:endParaRPr lang="en-US" sz="16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/>
              <a:t>Unzip files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/>
              <a:t>Open a command line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/>
              <a:t>Change the current directory to the CICWSD directory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/>
              <a:t>Execute java –jar cicwsd.jar. You should see something like this: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Start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6588" t="13671" r="46742" b="47266"/>
          <a:stretch>
            <a:fillRect/>
          </a:stretch>
        </p:blipFill>
        <p:spPr bwMode="auto">
          <a:xfrm>
            <a:off x="1643042" y="3286124"/>
            <a:ext cx="607223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You can configure your own experimental setup through modifying config.xml file.  The XML is organized as follows:</a:t>
            </a:r>
          </a:p>
          <a:p>
            <a:pPr marL="179388" indent="-179388" algn="just">
              <a:tabLst>
                <a:tab pos="360363" algn="l"/>
              </a:tabLst>
            </a:pPr>
            <a:r>
              <a:rPr lang="en-US" sz="1800" dirty="0" smtClean="0"/>
              <a:t>&lt;</a:t>
            </a:r>
            <a:r>
              <a:rPr lang="en-US" sz="1800" dirty="0" err="1" smtClean="0"/>
              <a:t>dict</a:t>
            </a:r>
            <a:r>
              <a:rPr lang="en-US" sz="1800" dirty="0" smtClean="0"/>
              <a:t>&gt; is the section for describing which data will be loaded as sense inventory.</a:t>
            </a:r>
          </a:p>
          <a:p>
            <a:pPr marL="179388" indent="-179388" algn="just">
              <a:tabLst>
                <a:tab pos="360363" algn="l"/>
              </a:tabLst>
            </a:pPr>
            <a:r>
              <a:rPr lang="en-US" sz="1800" dirty="0" smtClean="0"/>
              <a:t>&lt;</a:t>
            </a:r>
            <a:r>
              <a:rPr lang="en-US" sz="1800" dirty="0" err="1" smtClean="0"/>
              <a:t>testbed</a:t>
            </a:r>
            <a:r>
              <a:rPr lang="en-US" sz="1800" dirty="0" smtClean="0"/>
              <a:t>&gt; is the section for specifying which target files are going to be disambiguated.</a:t>
            </a:r>
          </a:p>
          <a:p>
            <a:pPr marL="179388" indent="-179388" algn="just">
              <a:tabLst>
                <a:tab pos="360363" algn="l"/>
              </a:tabLst>
            </a:pPr>
            <a:r>
              <a:rPr lang="en-US" sz="1800" dirty="0" smtClean="0"/>
              <a:t>&lt;</a:t>
            </a:r>
            <a:r>
              <a:rPr lang="en-US" sz="1800" dirty="0" err="1" smtClean="0"/>
              <a:t>xls</a:t>
            </a:r>
            <a:r>
              <a:rPr lang="en-US" sz="1800" dirty="0" smtClean="0"/>
              <a:t>&gt; is the section for describing which algorithms are going to be tested and for configuring the output file.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/>
              <a:t>These three sections must be encapsulated inside a &lt;run&gt; node.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file	(1)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1800" dirty="0" smtClean="0"/>
              <a:t>The valid structure of the file is the following: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/>
              <a:t>&lt;?xml version="1.0" encoding="UTF-8"?&gt;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/>
              <a:t>&lt;run&gt;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/>
              <a:t>	&lt;</a:t>
            </a:r>
            <a:r>
              <a:rPr lang="en-US" sz="1800" dirty="0" err="1" smtClean="0"/>
              <a:t>dict</a:t>
            </a:r>
            <a:r>
              <a:rPr lang="en-US" sz="1800" dirty="0" smtClean="0"/>
              <a:t> /&gt;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	&lt;</a:t>
            </a:r>
            <a:r>
              <a:rPr lang="en-US" sz="1800" dirty="0" err="1" smtClean="0">
                <a:solidFill>
                  <a:schemeClr val="accent2"/>
                </a:solidFill>
              </a:rPr>
              <a:t>testbed</a:t>
            </a:r>
            <a:r>
              <a:rPr lang="en-US" sz="1800" dirty="0" smtClean="0">
                <a:solidFill>
                  <a:schemeClr val="accent2"/>
                </a:solidFill>
              </a:rPr>
              <a:t>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		&lt;docs /&gt;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	&lt;</a:t>
            </a:r>
            <a:r>
              <a:rPr lang="en-US" sz="1800" dirty="0" err="1" smtClean="0">
                <a:solidFill>
                  <a:schemeClr val="accent2"/>
                </a:solidFill>
              </a:rPr>
              <a:t>testbed</a:t>
            </a:r>
            <a:r>
              <a:rPr lang="en-US" sz="1800" dirty="0" smtClean="0">
                <a:solidFill>
                  <a:schemeClr val="accent2"/>
                </a:solidFill>
              </a:rPr>
              <a:t>/&gt;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	&lt;</a:t>
            </a:r>
            <a:r>
              <a:rPr lang="en-US" sz="1800" dirty="0" err="1" smtClean="0">
                <a:solidFill>
                  <a:schemeClr val="accent2"/>
                </a:solidFill>
              </a:rPr>
              <a:t>xls</a:t>
            </a:r>
            <a:r>
              <a:rPr lang="en-US" sz="1800" dirty="0" smtClean="0">
                <a:solidFill>
                  <a:schemeClr val="accent2"/>
                </a:solidFill>
              </a:rPr>
              <a:t>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>
                <a:solidFill>
                  <a:srgbClr val="FF0000"/>
                </a:solidFill>
              </a:rPr>
              <a:t>		&lt;test&gt;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>
                <a:solidFill>
                  <a:srgbClr val="FF0000"/>
                </a:solidFill>
              </a:rPr>
              <a:t>			</a:t>
            </a:r>
            <a:r>
              <a:rPr lang="en-US" sz="1800" dirty="0" smtClean="0"/>
              <a:t>&lt;algorithm /&gt;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>
                <a:solidFill>
                  <a:srgbClr val="FF0000"/>
                </a:solidFill>
              </a:rPr>
              <a:t>			&lt;condition /&gt;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>
                <a:solidFill>
                  <a:srgbClr val="FF0000"/>
                </a:solidFill>
              </a:rPr>
              <a:t>		&lt;/test&gt;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>
                <a:solidFill>
                  <a:srgbClr val="FF0000"/>
                </a:solidFill>
              </a:rPr>
              <a:t>	&lt;/</a:t>
            </a:r>
            <a:r>
              <a:rPr lang="en-US" sz="1800" dirty="0" err="1" smtClean="0">
                <a:solidFill>
                  <a:srgbClr val="FF0000"/>
                </a:solidFill>
              </a:rPr>
              <a:t>xls</a:t>
            </a:r>
            <a:r>
              <a:rPr lang="en-US" sz="1800" dirty="0" smtClean="0">
                <a:solidFill>
                  <a:srgbClr val="FF0000"/>
                </a:solidFill>
              </a:rPr>
              <a:t>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/>
              <a:t>&lt;/run&gt;</a:t>
            </a:r>
          </a:p>
          <a:p>
            <a:pPr marL="179388" indent="-179388" algn="just">
              <a:buNone/>
              <a:tabLst>
                <a:tab pos="360363" algn="l"/>
              </a:tabLst>
            </a:pPr>
            <a:r>
              <a:rPr lang="en-US" sz="1800" dirty="0" smtClean="0"/>
              <a:t>Red nodes indicates that you can add more than one of them.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file	(2)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The &lt;</a:t>
            </a:r>
            <a:r>
              <a:rPr lang="en-US" sz="1800" dirty="0" err="1" smtClean="0"/>
              <a:t>dict</a:t>
            </a:r>
            <a:r>
              <a:rPr lang="en-US" sz="1800" dirty="0" smtClean="0"/>
              <a:t>&gt; section specifies the data that will conform each sense's bag of words. A bag of words is a set of words representing a sense definition. I.E.: </a:t>
            </a:r>
          </a:p>
          <a:p>
            <a:pPr marL="0" indent="0" algn="just">
              <a:buNone/>
            </a:pPr>
            <a:r>
              <a:rPr lang="en-US" sz="1800" dirty="0" smtClean="0"/>
              <a:t>	paper_4=(</a:t>
            </a:r>
            <a:r>
              <a:rPr lang="en-US" sz="1800" dirty="0" err="1" smtClean="0"/>
              <a:t>medium_N</a:t>
            </a:r>
            <a:r>
              <a:rPr lang="en-US" sz="1800" dirty="0" smtClean="0"/>
              <a:t> </a:t>
            </a:r>
            <a:r>
              <a:rPr lang="en-US" sz="1800" dirty="0" err="1" smtClean="0"/>
              <a:t>written_J</a:t>
            </a:r>
            <a:r>
              <a:rPr lang="en-US" sz="1800" dirty="0" smtClean="0"/>
              <a:t> </a:t>
            </a:r>
            <a:r>
              <a:rPr lang="en-US" sz="1800" dirty="0" err="1" smtClean="0"/>
              <a:t>communication_N</a:t>
            </a:r>
            <a:r>
              <a:rPr lang="en-US" sz="1800" dirty="0" smtClean="0"/>
              <a:t>)</a:t>
            </a:r>
          </a:p>
          <a:p>
            <a:pPr marL="0" indent="0" algn="just">
              <a:buNone/>
            </a:pPr>
            <a:r>
              <a:rPr lang="en-US" sz="1800" dirty="0" smtClean="0"/>
              <a:t>Several sources can be specified. Sources must be separated by a ";". The valid options are: </a:t>
            </a:r>
          </a:p>
          <a:p>
            <a:pPr marL="0" indent="0" algn="just"/>
            <a:r>
              <a:rPr lang="en-US" sz="1800" dirty="0" err="1" smtClean="0"/>
              <a:t>WNGlosses</a:t>
            </a:r>
            <a:r>
              <a:rPr lang="en-US" sz="1800" dirty="0" smtClean="0"/>
              <a:t>: Definitions extracted from WordNet 3.1</a:t>
            </a:r>
          </a:p>
          <a:p>
            <a:pPr marL="0" indent="0" algn="just"/>
            <a:r>
              <a:rPr lang="en-US" sz="1800" dirty="0" err="1" smtClean="0"/>
              <a:t>WNSamples</a:t>
            </a:r>
            <a:r>
              <a:rPr lang="en-US" sz="1800" dirty="0" smtClean="0"/>
              <a:t>: Samples extracted from WordNet 3.1</a:t>
            </a:r>
          </a:p>
          <a:p>
            <a:pPr marL="0" indent="0" algn="just"/>
            <a:r>
              <a:rPr lang="en-US" sz="1800" dirty="0" smtClean="0"/>
              <a:t>SemCor: SemCor corpus</a:t>
            </a:r>
          </a:p>
          <a:p>
            <a:pPr marL="0" indent="0" algn="just">
              <a:buNone/>
            </a:pPr>
            <a:r>
              <a:rPr lang="en-US" sz="1800" dirty="0" smtClean="0"/>
              <a:t>Some sample &lt;</a:t>
            </a:r>
            <a:r>
              <a:rPr lang="en-US" sz="1800" dirty="0" err="1" smtClean="0"/>
              <a:t>dict</a:t>
            </a:r>
            <a:r>
              <a:rPr lang="en-US" sz="1800" dirty="0" smtClean="0"/>
              <a:t>&gt; sections are:</a:t>
            </a:r>
          </a:p>
          <a:p>
            <a:pPr marL="0" indent="0" algn="just"/>
            <a:r>
              <a:rPr lang="en-US" sz="1800" dirty="0" smtClean="0"/>
              <a:t>&lt;</a:t>
            </a:r>
            <a:r>
              <a:rPr lang="en-US" sz="1800" dirty="0" err="1" smtClean="0"/>
              <a:t>dict</a:t>
            </a:r>
            <a:r>
              <a:rPr lang="en-US" sz="1800" dirty="0" smtClean="0"/>
              <a:t> sources="</a:t>
            </a:r>
            <a:r>
              <a:rPr lang="en-US" sz="1800" dirty="0" err="1" smtClean="0"/>
              <a:t>WNGlosses;WNSamples</a:t>
            </a:r>
            <a:r>
              <a:rPr lang="en-US" sz="1800" dirty="0" smtClean="0"/>
              <a:t>"/&gt;</a:t>
            </a:r>
          </a:p>
          <a:p>
            <a:pPr marL="0" indent="0" algn="just"/>
            <a:r>
              <a:rPr lang="en-US" sz="1800" dirty="0" smtClean="0"/>
              <a:t>&lt;</a:t>
            </a:r>
            <a:r>
              <a:rPr lang="en-US" sz="1800" dirty="0" err="1" smtClean="0"/>
              <a:t>dict</a:t>
            </a:r>
            <a:r>
              <a:rPr lang="en-US" sz="1800" dirty="0" smtClean="0"/>
              <a:t> sources=“SemCor"/&gt;</a:t>
            </a:r>
          </a:p>
          <a:p>
            <a:pPr marL="0" indent="0" algn="just"/>
            <a:r>
              <a:rPr lang="en-US" sz="1800" dirty="0" smtClean="0"/>
              <a:t>&lt;</a:t>
            </a:r>
            <a:r>
              <a:rPr lang="en-US" sz="1800" dirty="0" err="1" smtClean="0"/>
              <a:t>dict</a:t>
            </a:r>
            <a:r>
              <a:rPr lang="en-US" sz="1800" dirty="0" smtClean="0"/>
              <a:t> sources="</a:t>
            </a:r>
            <a:r>
              <a:rPr lang="en-US" sz="1800" dirty="0" err="1" smtClean="0"/>
              <a:t>WNGlosses;SemCor</a:t>
            </a:r>
            <a:r>
              <a:rPr lang="en-US" sz="1800" dirty="0" smtClean="0"/>
              <a:t>"/&gt;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dict</a:t>
            </a:r>
            <a:r>
              <a:rPr lang="en-US" dirty="0" smtClean="0"/>
              <a:t>&gt; section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The &lt;</a:t>
            </a:r>
            <a:r>
              <a:rPr lang="en-US" sz="1800" dirty="0" err="1" smtClean="0"/>
              <a:t>testbed</a:t>
            </a:r>
            <a:r>
              <a:rPr lang="en-US" sz="1800" dirty="0" smtClean="0"/>
              <a:t>&gt; section specifies the test sets (SemCor formatted XML data).  The &lt;</a:t>
            </a:r>
            <a:r>
              <a:rPr lang="en-US" sz="1800" dirty="0" err="1" smtClean="0"/>
              <a:t>testbed</a:t>
            </a:r>
            <a:r>
              <a:rPr lang="en-US" sz="1800" dirty="0" smtClean="0"/>
              <a:t>&gt; section contains one or more &lt;docs&gt; nodes. Each &lt;docs&gt; node describes a SemCor file or folder.</a:t>
            </a:r>
          </a:p>
          <a:p>
            <a:pPr marL="0" indent="0" algn="just">
              <a:buNone/>
            </a:pPr>
            <a:r>
              <a:rPr lang="en-US" sz="1800" dirty="0" smtClean="0"/>
              <a:t>The &lt;</a:t>
            </a:r>
            <a:r>
              <a:rPr lang="en-US" sz="1800" dirty="0" err="1" smtClean="0"/>
              <a:t>testbed</a:t>
            </a:r>
            <a:r>
              <a:rPr lang="en-US" sz="1800" dirty="0" smtClean="0"/>
              <a:t>&gt; section has an attribute called senses. This attribute specifies which senses are going to form the sense inventory. The valid values are:</a:t>
            </a:r>
          </a:p>
          <a:p>
            <a:pPr marL="0" indent="0" algn="just"/>
            <a:r>
              <a:rPr lang="en-US" sz="1800" dirty="0" smtClean="0"/>
              <a:t>"All": Read all senses.</a:t>
            </a:r>
          </a:p>
          <a:p>
            <a:pPr marL="0" indent="0" algn="just"/>
            <a:r>
              <a:rPr lang="en-US" sz="1800" dirty="0" smtClean="0"/>
              <a:t>"+N": Read the first N senses.</a:t>
            </a:r>
          </a:p>
          <a:p>
            <a:pPr marL="0" indent="0" algn="just"/>
            <a:r>
              <a:rPr lang="en-US" sz="1800" dirty="0" smtClean="0"/>
              <a:t>"*N": Read only the Nth sense.</a:t>
            </a:r>
          </a:p>
          <a:p>
            <a:pPr marL="0" indent="0" algn="just"/>
            <a:r>
              <a:rPr lang="en-US" sz="1800" dirty="0" smtClean="0"/>
              <a:t>"-N": Exclude the Nth sense</a:t>
            </a:r>
          </a:p>
          <a:p>
            <a:pPr marL="0" indent="0" algn="just">
              <a:buNone/>
            </a:pPr>
            <a:r>
              <a:rPr lang="en-US" sz="1800" dirty="0" smtClean="0"/>
              <a:t>For example, if you want to disambiguate a text just considering the first two senses of any word in WordNet you should use the following:</a:t>
            </a:r>
          </a:p>
          <a:p>
            <a:pPr marL="0" indent="0">
              <a:buNone/>
            </a:pPr>
            <a:r>
              <a:rPr lang="en-US" sz="1800" dirty="0" smtClean="0"/>
              <a:t>	&lt;</a:t>
            </a:r>
            <a:r>
              <a:rPr lang="en-US" sz="1800" dirty="0" err="1" smtClean="0"/>
              <a:t>testbed</a:t>
            </a:r>
            <a:r>
              <a:rPr lang="en-US" sz="1800" dirty="0" smtClean="0"/>
              <a:t> senses=“+2"&gt;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testbed</a:t>
            </a:r>
            <a:r>
              <a:rPr lang="en-US" dirty="0" smtClean="0"/>
              <a:t>&gt; section (1)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For example, the word paper has the following definitions in WordNet:</a:t>
            </a:r>
          </a:p>
          <a:p>
            <a:pPr marL="0" indent="0">
              <a:buNone/>
            </a:pPr>
            <a:r>
              <a:rPr lang="en-US" sz="1800" dirty="0" smtClean="0"/>
              <a:t>1: (n) paper (a material made of…)</a:t>
            </a:r>
          </a:p>
          <a:p>
            <a:pPr marL="0" indent="0">
              <a:buNone/>
            </a:pPr>
            <a:r>
              <a:rPr lang="en-US" sz="1800" dirty="0" smtClean="0"/>
              <a:t>2: (n) composition, paper, report, theme (an essay …)</a:t>
            </a:r>
          </a:p>
          <a:p>
            <a:pPr marL="0" indent="0">
              <a:buNone/>
            </a:pPr>
            <a:r>
              <a:rPr lang="en-US" sz="1800" dirty="0" smtClean="0"/>
              <a:t>3: (n) newspaper, paper (a daily or weekly publication…)</a:t>
            </a:r>
          </a:p>
          <a:p>
            <a:pPr marL="0" indent="0">
              <a:buNone/>
            </a:pPr>
            <a:r>
              <a:rPr lang="en-US" sz="1800" dirty="0" smtClean="0"/>
              <a:t>4: (n) paper (a medium for written communication)</a:t>
            </a:r>
          </a:p>
          <a:p>
            <a:pPr marL="0" indent="0">
              <a:buNone/>
            </a:pPr>
            <a:r>
              <a:rPr lang="en-US" sz="1800" dirty="0" smtClean="0"/>
              <a:t>5: (n) paper (a scholarly article describing …)</a:t>
            </a:r>
          </a:p>
          <a:p>
            <a:pPr marL="0" indent="0">
              <a:buNone/>
            </a:pPr>
            <a:r>
              <a:rPr lang="en-US" sz="1800" dirty="0" smtClean="0"/>
              <a:t>6: (n) newspaper, paper, newspaper publisher (a business firm that …)</a:t>
            </a:r>
          </a:p>
          <a:p>
            <a:pPr marL="0" indent="0">
              <a:buNone/>
            </a:pPr>
            <a:r>
              <a:rPr lang="en-US" sz="1800" dirty="0" smtClean="0"/>
              <a:t>7: (n) newspaper, paper (the physical object that …)</a:t>
            </a:r>
          </a:p>
          <a:p>
            <a:pPr marL="0" indent="0">
              <a:buNone/>
            </a:pPr>
            <a:r>
              <a:rPr lang="en-US" sz="1800" dirty="0" smtClean="0"/>
              <a:t>The loaded senses will be: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testbed</a:t>
            </a:r>
            <a:r>
              <a:rPr lang="en-US" dirty="0" smtClean="0"/>
              <a:t>&gt; section (2)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00100" y="4643446"/>
          <a:ext cx="7286675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335"/>
                <a:gridCol w="1828813"/>
                <a:gridCol w="928694"/>
                <a:gridCol w="642942"/>
                <a:gridCol w="24288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Loaded sense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(1,2,3,4,5,6,7)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(1,3,4,5,6,7)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546</TotalTime>
  <Words>2213</Words>
  <Application>Microsoft Office PowerPoint</Application>
  <PresentationFormat>On-screen Show (4:3)</PresentationFormat>
  <Paragraphs>159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CICWSD: configuration guide</vt:lpstr>
      <vt:lpstr>Contents</vt:lpstr>
      <vt:lpstr>What is CICWSD?</vt:lpstr>
      <vt:lpstr>Quick Start</vt:lpstr>
      <vt:lpstr>Configuration file (1)</vt:lpstr>
      <vt:lpstr>Configuration file (2)</vt:lpstr>
      <vt:lpstr>&lt;dict&gt; section</vt:lpstr>
      <vt:lpstr>&lt;testbed&gt; section (1)</vt:lpstr>
      <vt:lpstr>&lt;testbed&gt; section (2)</vt:lpstr>
      <vt:lpstr>&lt;docs&gt;</vt:lpstr>
      <vt:lpstr>&lt;xls&gt; section</vt:lpstr>
      <vt:lpstr>&lt;test&gt;</vt:lpstr>
      <vt:lpstr>&lt;algorithm&gt; (1)</vt:lpstr>
      <vt:lpstr>&lt;algorithm&gt; (2)</vt:lpstr>
      <vt:lpstr>&lt;condition&gt; (1)</vt:lpstr>
      <vt:lpstr>&lt;condition&gt; (2)</vt:lpstr>
      <vt:lpstr>Contact information</vt:lpstr>
      <vt:lpstr>References (1)</vt:lpstr>
      <vt:lpstr>References (2)</vt:lpstr>
      <vt:lpstr>References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CICWSD: A simple Java WSD API</dc:title>
  <dc:creator>gupy</dc:creator>
  <cp:lastModifiedBy>gupy</cp:lastModifiedBy>
  <cp:revision>71</cp:revision>
  <dcterms:created xsi:type="dcterms:W3CDTF">2012-10-08T17:14:28Z</dcterms:created>
  <dcterms:modified xsi:type="dcterms:W3CDTF">2012-10-22T18:21:22Z</dcterms:modified>
</cp:coreProperties>
</file>