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72" r:id="rId4"/>
    <p:sldId id="258" r:id="rId5"/>
    <p:sldId id="259" r:id="rId6"/>
    <p:sldId id="273" r:id="rId7"/>
    <p:sldId id="274" r:id="rId8"/>
    <p:sldId id="275" r:id="rId9"/>
    <p:sldId id="279" r:id="rId10"/>
    <p:sldId id="280" r:id="rId11"/>
    <p:sldId id="281" r:id="rId12"/>
    <p:sldId id="282" r:id="rId13"/>
    <p:sldId id="283" r:id="rId14"/>
    <p:sldId id="284" r:id="rId15"/>
    <p:sldId id="285" r:id="rId16"/>
    <p:sldId id="290" r:id="rId17"/>
    <p:sldId id="286" r:id="rId18"/>
    <p:sldId id="291" r:id="rId19"/>
    <p:sldId id="287" r:id="rId20"/>
    <p:sldId id="289" r:id="rId21"/>
    <p:sldId id="267" r:id="rId22"/>
    <p:sldId id="276" r:id="rId23"/>
    <p:sldId id="277" r:id="rId24"/>
    <p:sldId id="278" r:id="rId2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F81DC6F-432E-48CB-AE41-A71CB2DF59BE}" type="datetimeFigureOut">
              <a:rPr lang="es-ES" smtClean="0"/>
              <a:pPr/>
              <a:t>22/10/2012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350B02C-3A3C-454A-B465-1F6044BD2E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81DC6F-432E-48CB-AE41-A71CB2DF59BE}" type="datetimeFigureOut">
              <a:rPr lang="es-ES" smtClean="0"/>
              <a:pPr/>
              <a:t>22/10/2012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50B02C-3A3C-454A-B465-1F6044BD2E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81DC6F-432E-48CB-AE41-A71CB2DF59BE}" type="datetimeFigureOut">
              <a:rPr lang="es-ES" smtClean="0"/>
              <a:pPr/>
              <a:t>22/10/2012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50B02C-3A3C-454A-B465-1F6044BD2E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81DC6F-432E-48CB-AE41-A71CB2DF59BE}" type="datetimeFigureOut">
              <a:rPr lang="es-ES" smtClean="0"/>
              <a:pPr/>
              <a:t>22/10/2012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50B02C-3A3C-454A-B465-1F6044BD2EF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F81DC6F-432E-48CB-AE41-A71CB2DF59BE}" type="datetimeFigureOut">
              <a:rPr lang="es-ES" smtClean="0"/>
              <a:pPr/>
              <a:t>22/10/2012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50B02C-3A3C-454A-B465-1F6044BD2EF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81DC6F-432E-48CB-AE41-A71CB2DF59BE}" type="datetimeFigureOut">
              <a:rPr lang="es-ES" smtClean="0"/>
              <a:pPr/>
              <a:t>22/10/2012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50B02C-3A3C-454A-B465-1F6044BD2EF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F81DC6F-432E-48CB-AE41-A71CB2DF59BE}" type="datetimeFigureOut">
              <a:rPr lang="es-ES" smtClean="0"/>
              <a:pPr/>
              <a:t>22/10/2012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350B02C-3A3C-454A-B465-1F6044BD2EF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F81DC6F-432E-48CB-AE41-A71CB2DF59BE}" type="datetimeFigureOut">
              <a:rPr lang="es-ES" smtClean="0"/>
              <a:pPr/>
              <a:t>22/10/2012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50B02C-3A3C-454A-B465-1F6044BD2EF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F81DC6F-432E-48CB-AE41-A71CB2DF59BE}" type="datetimeFigureOut">
              <a:rPr lang="es-ES" smtClean="0"/>
              <a:pPr/>
              <a:t>22/10/2012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350B02C-3A3C-454A-B465-1F6044BD2E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F81DC6F-432E-48CB-AE41-A71CB2DF59BE}" type="datetimeFigureOut">
              <a:rPr lang="es-ES" smtClean="0"/>
              <a:pPr/>
              <a:t>22/10/2012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50B02C-3A3C-454A-B465-1F6044BD2EF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F81DC6F-432E-48CB-AE41-A71CB2DF59BE}" type="datetimeFigureOut">
              <a:rPr lang="es-ES" smtClean="0"/>
              <a:pPr/>
              <a:t>22/10/2012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350B02C-3A3C-454A-B465-1F6044BD2EF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F81DC6F-432E-48CB-AE41-A71CB2DF59BE}" type="datetimeFigureOut">
              <a:rPr lang="es-ES" smtClean="0"/>
              <a:pPr/>
              <a:t>22/10/2012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50B02C-3A3C-454A-B465-1F6044BD2E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pacovj@hotmail.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nu.org/licenses/gpl-2.0.html" TargetMode="External"/><Relationship Id="rId2" Type="http://schemas.openxmlformats.org/officeDocument/2006/relationships/hyperlink" Target="http://jexcelapi.sourceforge.net/"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fviveros.gelbukh.com/downloads/CICWSD-1.0.zip"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CICWSD: programming guide</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Francisco </a:t>
            </a:r>
            <a:r>
              <a:rPr lang="en-US" dirty="0" err="1" smtClean="0"/>
              <a:t>Viveros-Jiménez</a:t>
            </a:r>
            <a:endParaRPr lang="en-US" dirty="0" smtClean="0"/>
          </a:p>
          <a:p>
            <a:r>
              <a:rPr lang="en-US" dirty="0" smtClean="0"/>
              <a:t>Alexander </a:t>
            </a:r>
            <a:r>
              <a:rPr lang="en-US" dirty="0" err="1" smtClean="0"/>
              <a:t>Gelbukh</a:t>
            </a:r>
            <a:endParaRPr lang="en-US" dirty="0" smtClean="0"/>
          </a:p>
          <a:p>
            <a:r>
              <a:rPr lang="en-US" dirty="0" err="1" smtClean="0"/>
              <a:t>Grigori</a:t>
            </a:r>
            <a:r>
              <a:rPr lang="en-US" dirty="0" smtClean="0"/>
              <a:t> </a:t>
            </a:r>
            <a:r>
              <a:rPr lang="en-US" dirty="0" err="1" smtClean="0"/>
              <a:t>Sidorov</a:t>
            </a:r>
            <a:endParaRPr lang="en-US" dirty="0"/>
          </a:p>
        </p:txBody>
      </p:sp>
      <p:pic>
        <p:nvPicPr>
          <p:cNvPr id="5" name="Picture 4" descr="Logo_cic_ipn.jpg"/>
          <p:cNvPicPr>
            <a:picLocks noChangeAspect="1"/>
          </p:cNvPicPr>
          <p:nvPr/>
        </p:nvPicPr>
        <p:blipFill>
          <a:blip r:embed="rId2"/>
          <a:stretch>
            <a:fillRect/>
          </a:stretch>
        </p:blipFill>
        <p:spPr>
          <a:xfrm>
            <a:off x="8215338" y="71438"/>
            <a:ext cx="819121" cy="5714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57200" y="1285860"/>
            <a:ext cx="8229600" cy="4643470"/>
          </a:xfrm>
        </p:spPr>
        <p:txBody>
          <a:bodyPr>
            <a:noAutofit/>
          </a:bodyPr>
          <a:lstStyle/>
          <a:p>
            <a:pPr marL="0" indent="0" algn="just"/>
            <a:r>
              <a:rPr lang="en-US" sz="1800" b="1" dirty="0" err="1" smtClean="0"/>
              <a:t>conditionList</a:t>
            </a:r>
            <a:r>
              <a:rPr lang="en-US" sz="1800" b="1" dirty="0" smtClean="0"/>
              <a:t>:</a:t>
            </a:r>
            <a:r>
              <a:rPr lang="en-US" sz="1800" dirty="0" smtClean="0"/>
              <a:t> an </a:t>
            </a:r>
            <a:r>
              <a:rPr lang="en-US" sz="1800" dirty="0" err="1" smtClean="0"/>
              <a:t>ArrayList</a:t>
            </a:r>
            <a:r>
              <a:rPr lang="en-US" sz="1800" dirty="0" smtClean="0"/>
              <a:t>&lt;Condition&gt; containing the filters for retrieving context words. You can use an empty </a:t>
            </a:r>
            <a:r>
              <a:rPr lang="en-US" sz="1800" dirty="0" err="1" smtClean="0"/>
              <a:t>ArrayList</a:t>
            </a:r>
            <a:r>
              <a:rPr lang="en-US" sz="1800" dirty="0" smtClean="0"/>
              <a:t> for avoid using filters, like this new </a:t>
            </a:r>
            <a:r>
              <a:rPr lang="en-US" sz="1800" dirty="0" err="1" smtClean="0"/>
              <a:t>ArrayList</a:t>
            </a:r>
            <a:r>
              <a:rPr lang="en-US" sz="1800" dirty="0" smtClean="0"/>
              <a:t>&lt;Condition&gt;.</a:t>
            </a:r>
          </a:p>
          <a:p>
            <a:pPr marL="90488" indent="-90488" algn="just"/>
            <a:r>
              <a:rPr lang="en-US" sz="1800" b="1" dirty="0" err="1" smtClean="0"/>
              <a:t>RetrievedSenses</a:t>
            </a:r>
            <a:r>
              <a:rPr lang="en-US" sz="1800" b="1" dirty="0" smtClean="0"/>
              <a:t>: </a:t>
            </a:r>
            <a:r>
              <a:rPr lang="en-US" sz="1800" dirty="0" smtClean="0"/>
              <a:t>a String specifying which senses are going to be retrieved from the dictionary. The valid values are:</a:t>
            </a:r>
          </a:p>
          <a:p>
            <a:pPr marL="256032" lvl="1" indent="0" algn="just"/>
            <a:r>
              <a:rPr lang="en-US" sz="1400" dirty="0" smtClean="0"/>
              <a:t>"All": Read all senses.</a:t>
            </a:r>
          </a:p>
          <a:p>
            <a:pPr marL="256032" lvl="1" indent="0" algn="just"/>
            <a:r>
              <a:rPr lang="en-US" sz="1400" dirty="0" smtClean="0"/>
              <a:t>"+N": Read the first N senses.</a:t>
            </a:r>
          </a:p>
          <a:p>
            <a:pPr marL="256032" lvl="1" indent="0" algn="just"/>
            <a:r>
              <a:rPr lang="en-US" sz="1400" dirty="0" smtClean="0"/>
              <a:t>"*N": Read only the Nth sense.</a:t>
            </a:r>
          </a:p>
          <a:p>
            <a:pPr marL="256032" lvl="1" indent="0" algn="just"/>
            <a:r>
              <a:rPr lang="en-US" sz="1400" dirty="0" smtClean="0"/>
              <a:t>"-N": Exclude the Nth sense</a:t>
            </a:r>
          </a:p>
          <a:p>
            <a:pPr marL="90488" lvl="1" indent="0" algn="just">
              <a:buNone/>
            </a:pPr>
            <a:r>
              <a:rPr lang="en-US" sz="1600" dirty="0" smtClean="0"/>
              <a:t>For example the word newspaper have seven senses in WordNet. The following table shows which senses are going to be loaded:</a:t>
            </a:r>
          </a:p>
          <a:p>
            <a:pPr marL="90488" lvl="1" indent="0" algn="just">
              <a:buNone/>
            </a:pPr>
            <a:endParaRPr lang="en-US" sz="1600" dirty="0" smtClean="0"/>
          </a:p>
          <a:p>
            <a:pPr marL="90488" lvl="1" indent="0" algn="just">
              <a:buNone/>
            </a:pPr>
            <a:endParaRPr lang="en-US" sz="1600" dirty="0" smtClean="0"/>
          </a:p>
          <a:p>
            <a:pPr marL="90488" lvl="1" indent="0" algn="just">
              <a:buNone/>
            </a:pPr>
            <a:endParaRPr lang="en-US" sz="1600" dirty="0" smtClean="0"/>
          </a:p>
          <a:p>
            <a:pPr marL="90488" indent="-90488" algn="just"/>
            <a:r>
              <a:rPr lang="en-US" sz="1800" b="1" dirty="0" err="1" smtClean="0"/>
              <a:t>KNSources</a:t>
            </a:r>
            <a:r>
              <a:rPr lang="en-US" sz="1800" b="1" dirty="0" smtClean="0"/>
              <a:t>: </a:t>
            </a:r>
            <a:r>
              <a:rPr lang="en-US" sz="1800" dirty="0" smtClean="0"/>
              <a:t>is the same String as specified in </a:t>
            </a:r>
            <a:r>
              <a:rPr lang="en-US" sz="1800" dirty="0" err="1" smtClean="0"/>
              <a:t>WordNet.loadDataBase</a:t>
            </a:r>
            <a:r>
              <a:rPr lang="en-US" sz="1800" dirty="0" smtClean="0"/>
              <a:t>(</a:t>
            </a:r>
            <a:r>
              <a:rPr lang="en-US" sz="1800" dirty="0" err="1" smtClean="0"/>
              <a:t>KNsources</a:t>
            </a:r>
            <a:r>
              <a:rPr lang="en-US" sz="1800" dirty="0" smtClean="0"/>
              <a:t>).</a:t>
            </a:r>
          </a:p>
        </p:txBody>
      </p:sp>
      <p:sp>
        <p:nvSpPr>
          <p:cNvPr id="2" name="Title 1"/>
          <p:cNvSpPr>
            <a:spLocks noGrp="1"/>
          </p:cNvSpPr>
          <p:nvPr>
            <p:ph type="title"/>
          </p:nvPr>
        </p:nvSpPr>
        <p:spPr>
          <a:xfrm>
            <a:off x="457200" y="274638"/>
            <a:ext cx="8229600" cy="1082660"/>
          </a:xfrm>
        </p:spPr>
        <p:txBody>
          <a:bodyPr/>
          <a:lstStyle/>
          <a:p>
            <a:r>
              <a:rPr lang="en-US" dirty="0" smtClean="0"/>
              <a:t>Test class (4)</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graphicFrame>
        <p:nvGraphicFramePr>
          <p:cNvPr id="6" name="Table 5"/>
          <p:cNvGraphicFramePr>
            <a:graphicFrameLocks noGrp="1"/>
          </p:cNvGraphicFramePr>
          <p:nvPr/>
        </p:nvGraphicFramePr>
        <p:xfrm>
          <a:off x="642910" y="4357694"/>
          <a:ext cx="8001057" cy="741680"/>
        </p:xfrm>
        <a:graphic>
          <a:graphicData uri="http://schemas.openxmlformats.org/drawingml/2006/table">
            <a:tbl>
              <a:tblPr firstRow="1" bandRow="1">
                <a:tableStyleId>{5C22544A-7EE6-4342-B048-85BDC9FD1C3A}</a:tableStyleId>
              </a:tblPr>
              <a:tblGrid>
                <a:gridCol w="2143140"/>
                <a:gridCol w="2214578"/>
                <a:gridCol w="1000132"/>
                <a:gridCol w="785818"/>
                <a:gridCol w="1857389"/>
              </a:tblGrid>
              <a:tr h="370840">
                <a:tc>
                  <a:txBody>
                    <a:bodyPr/>
                    <a:lstStyle/>
                    <a:p>
                      <a:pPr algn="ctr"/>
                      <a:endParaRPr lang="en-US" dirty="0"/>
                    </a:p>
                  </a:txBody>
                  <a:tcPr/>
                </a:tc>
                <a:tc>
                  <a:txBody>
                    <a:bodyPr/>
                    <a:lstStyle/>
                    <a:p>
                      <a:pPr algn="ctr"/>
                      <a:r>
                        <a:rPr lang="en-US" dirty="0" smtClean="0"/>
                        <a:t>All</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r>
              <a:tr h="370840">
                <a:tc>
                  <a:txBody>
                    <a:bodyPr/>
                    <a:lstStyle/>
                    <a:p>
                      <a:pPr algn="r"/>
                      <a:r>
                        <a:rPr lang="en-US" dirty="0" smtClean="0"/>
                        <a:t>Loaded sense set</a:t>
                      </a:r>
                      <a:endParaRPr lang="en-US" dirty="0"/>
                    </a:p>
                  </a:txBody>
                  <a:tcPr/>
                </a:tc>
                <a:tc>
                  <a:txBody>
                    <a:bodyPr/>
                    <a:lstStyle/>
                    <a:p>
                      <a:pPr algn="ctr"/>
                      <a:r>
                        <a:rPr lang="en-US" dirty="0" smtClean="0"/>
                        <a:t>(1,2,3,4,5,6,7)</a:t>
                      </a:r>
                      <a:endParaRPr lang="en-US" dirty="0"/>
                    </a:p>
                  </a:txBody>
                  <a:tcPr/>
                </a:tc>
                <a:tc>
                  <a:txBody>
                    <a:bodyPr/>
                    <a:lstStyle/>
                    <a:p>
                      <a:pPr algn="ctr"/>
                      <a:r>
                        <a:rPr lang="en-US" dirty="0" smtClean="0"/>
                        <a:t>(1,2)</a:t>
                      </a:r>
                      <a:endParaRPr lang="en-US" dirty="0"/>
                    </a:p>
                  </a:txBody>
                  <a:tcPr/>
                </a:tc>
                <a:tc>
                  <a:txBody>
                    <a:bodyPr/>
                    <a:lstStyle/>
                    <a:p>
                      <a:pPr algn="ctr"/>
                      <a:r>
                        <a:rPr lang="en-US" dirty="0" smtClean="0"/>
                        <a:t>(2)</a:t>
                      </a:r>
                      <a:endParaRPr lang="en-US" dirty="0"/>
                    </a:p>
                  </a:txBody>
                  <a:tcPr/>
                </a:tc>
                <a:tc>
                  <a:txBody>
                    <a:bodyPr/>
                    <a:lstStyle/>
                    <a:p>
                      <a:pPr algn="ctr"/>
                      <a:r>
                        <a:rPr lang="en-US" dirty="0" smtClean="0"/>
                        <a:t>(1,3,4,5,6,7)</a:t>
                      </a:r>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57200" y="1285860"/>
            <a:ext cx="8229600" cy="4643470"/>
          </a:xfrm>
        </p:spPr>
        <p:txBody>
          <a:bodyPr>
            <a:noAutofit/>
          </a:bodyPr>
          <a:lstStyle/>
          <a:p>
            <a:pPr marL="0" indent="0" algn="just">
              <a:buNone/>
            </a:pPr>
            <a:r>
              <a:rPr lang="en-US" sz="1800" dirty="0" err="1" smtClean="0"/>
              <a:t>Test.run</a:t>
            </a:r>
            <a:r>
              <a:rPr lang="en-US" sz="1800" dirty="0" smtClean="0"/>
              <a:t>() method generates an </a:t>
            </a:r>
            <a:r>
              <a:rPr lang="en-US" sz="1800" dirty="0" err="1" smtClean="0"/>
              <a:t>ArrayList</a:t>
            </a:r>
            <a:r>
              <a:rPr lang="en-US" sz="1800" dirty="0" smtClean="0"/>
              <a:t>&lt;</a:t>
            </a:r>
            <a:r>
              <a:rPr lang="en-US" sz="1800" dirty="0" err="1" smtClean="0"/>
              <a:t>ArrayList</a:t>
            </a:r>
            <a:r>
              <a:rPr lang="en-US" sz="1800" dirty="0" smtClean="0"/>
              <a:t>&lt;Decision&gt;&gt; containing all the decisions made by the algorithm in each word of each </a:t>
            </a:r>
            <a:r>
              <a:rPr lang="en-US" sz="1800" dirty="0" smtClean="0"/>
              <a:t>target document</a:t>
            </a:r>
            <a:r>
              <a:rPr lang="en-US" sz="1800" dirty="0" smtClean="0"/>
              <a:t>. I.E.</a:t>
            </a:r>
          </a:p>
          <a:p>
            <a:pPr marL="0" indent="0" algn="just">
              <a:buNone/>
            </a:pPr>
            <a:r>
              <a:rPr lang="en-US" sz="1800" dirty="0" smtClean="0"/>
              <a:t>For the </a:t>
            </a:r>
            <a:r>
              <a:rPr lang="en-US" sz="1800" dirty="0" smtClean="0"/>
              <a:t>following code snippet:</a:t>
            </a:r>
            <a:endParaRPr lang="en-US" sz="1800" dirty="0" smtClean="0"/>
          </a:p>
          <a:p>
            <a:pPr marL="0" indent="0" algn="just">
              <a:buNone/>
            </a:pPr>
            <a:r>
              <a:rPr lang="en-US" sz="1800" i="1" dirty="0" err="1" smtClean="0"/>
              <a:t>ArrayList</a:t>
            </a:r>
            <a:r>
              <a:rPr lang="en-US" sz="1800" i="1" dirty="0" smtClean="0"/>
              <a:t>&lt;</a:t>
            </a:r>
            <a:r>
              <a:rPr lang="en-US" sz="1800" i="1" dirty="0" err="1" smtClean="0"/>
              <a:t>ArrayList</a:t>
            </a:r>
            <a:r>
              <a:rPr lang="en-US" sz="1800" i="1" dirty="0" smtClean="0"/>
              <a:t>&lt;Decision&gt;&gt; decisions=</a:t>
            </a:r>
            <a:r>
              <a:rPr lang="en-US" sz="1800" i="1" dirty="0" err="1" smtClean="0"/>
              <a:t>t.run</a:t>
            </a:r>
            <a:r>
              <a:rPr lang="en-US" sz="1800" i="1" dirty="0" smtClean="0"/>
              <a:t>();</a:t>
            </a:r>
          </a:p>
          <a:p>
            <a:pPr marL="0" indent="0" algn="just">
              <a:buNone/>
            </a:pPr>
            <a:r>
              <a:rPr lang="en-US" sz="1800" dirty="0" smtClean="0"/>
              <a:t>If you run </a:t>
            </a:r>
          </a:p>
          <a:p>
            <a:pPr marL="90488" indent="-90488" algn="just"/>
            <a:r>
              <a:rPr lang="en-US" sz="1800" dirty="0" err="1" smtClean="0"/>
              <a:t>decisions.get</a:t>
            </a:r>
            <a:r>
              <a:rPr lang="en-US" sz="1800" dirty="0" smtClean="0"/>
              <a:t>(0) you will retrieve an </a:t>
            </a:r>
            <a:r>
              <a:rPr lang="en-US" sz="1800" dirty="0" err="1" smtClean="0"/>
              <a:t>ArrayList</a:t>
            </a:r>
            <a:r>
              <a:rPr lang="en-US" sz="1800" dirty="0" smtClean="0"/>
              <a:t>&lt;Decision&gt; </a:t>
            </a:r>
            <a:r>
              <a:rPr lang="en-US" sz="1800" dirty="0" smtClean="0"/>
              <a:t>corresponding to </a:t>
            </a:r>
            <a:r>
              <a:rPr lang="en-US" sz="1800" dirty="0" smtClean="0"/>
              <a:t>the first loaded document.</a:t>
            </a:r>
          </a:p>
          <a:p>
            <a:pPr marL="90488" indent="-90488" algn="just"/>
            <a:r>
              <a:rPr lang="en-US" sz="1800" dirty="0" err="1" smtClean="0"/>
              <a:t>decisions.get</a:t>
            </a:r>
            <a:r>
              <a:rPr lang="en-US" sz="1800" dirty="0" smtClean="0"/>
              <a:t>(1) you will retrieve an </a:t>
            </a:r>
            <a:r>
              <a:rPr lang="en-US" sz="1800" dirty="0" err="1" smtClean="0"/>
              <a:t>ArrayList</a:t>
            </a:r>
            <a:r>
              <a:rPr lang="en-US" sz="1800" dirty="0" smtClean="0"/>
              <a:t>&lt;Decision&gt; for the second loaded document, and so on.</a:t>
            </a:r>
          </a:p>
          <a:p>
            <a:pPr marL="90488" indent="-90488" algn="just"/>
            <a:r>
              <a:rPr lang="en-US" sz="1800" dirty="0" err="1" smtClean="0"/>
              <a:t>decisions.get</a:t>
            </a:r>
            <a:r>
              <a:rPr lang="en-US" sz="1800" dirty="0" smtClean="0"/>
              <a:t>(0).get(0) you will retrieve the Decision made for the first word of the first loaded document.</a:t>
            </a:r>
          </a:p>
          <a:p>
            <a:pPr marL="90488" indent="-90488" algn="just">
              <a:buNone/>
            </a:pPr>
            <a:endParaRPr lang="en-US" sz="1800" dirty="0" smtClean="0"/>
          </a:p>
        </p:txBody>
      </p:sp>
      <p:sp>
        <p:nvSpPr>
          <p:cNvPr id="2" name="Title 1"/>
          <p:cNvSpPr>
            <a:spLocks noGrp="1"/>
          </p:cNvSpPr>
          <p:nvPr>
            <p:ph type="title"/>
          </p:nvPr>
        </p:nvSpPr>
        <p:spPr>
          <a:xfrm>
            <a:off x="457200" y="274638"/>
            <a:ext cx="8229600" cy="1082660"/>
          </a:xfrm>
        </p:spPr>
        <p:txBody>
          <a:bodyPr/>
          <a:lstStyle/>
          <a:p>
            <a:r>
              <a:rPr lang="en-US" dirty="0" smtClean="0"/>
              <a:t>Test class (5)</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57200" y="1214422"/>
            <a:ext cx="8229600" cy="4857784"/>
          </a:xfrm>
        </p:spPr>
        <p:txBody>
          <a:bodyPr>
            <a:noAutofit/>
          </a:bodyPr>
          <a:lstStyle/>
          <a:p>
            <a:pPr marL="0" indent="0" algn="just">
              <a:buNone/>
            </a:pPr>
            <a:r>
              <a:rPr lang="en-US" sz="1500" dirty="0" smtClean="0"/>
              <a:t>Input class allows loading a XML SemCor formatted document. The following code snippet illustrates how to use </a:t>
            </a:r>
            <a:r>
              <a:rPr lang="en-US" sz="1500" dirty="0" smtClean="0"/>
              <a:t>the Input </a:t>
            </a:r>
            <a:r>
              <a:rPr lang="en-US" sz="1500" dirty="0" smtClean="0"/>
              <a:t>class:</a:t>
            </a:r>
          </a:p>
          <a:p>
            <a:pPr marL="0" indent="0" algn="just">
              <a:buNone/>
            </a:pPr>
            <a:r>
              <a:rPr lang="en-US" sz="1500" i="1" dirty="0" smtClean="0"/>
              <a:t>import </a:t>
            </a:r>
            <a:r>
              <a:rPr lang="es-ES" sz="1500" i="1" dirty="0" err="1" smtClean="0"/>
              <a:t>cic.wsd.semcor.Input</a:t>
            </a:r>
            <a:r>
              <a:rPr lang="es-ES" sz="1500" i="1" dirty="0" smtClean="0"/>
              <a:t>;</a:t>
            </a:r>
          </a:p>
          <a:p>
            <a:pPr marL="0" indent="0" algn="just">
              <a:buNone/>
            </a:pPr>
            <a:r>
              <a:rPr lang="es-ES" sz="1500" i="1" dirty="0" err="1" smtClean="0"/>
              <a:t>import</a:t>
            </a:r>
            <a:r>
              <a:rPr lang="es-ES" sz="1500" i="1" dirty="0" smtClean="0"/>
              <a:t> </a:t>
            </a:r>
            <a:r>
              <a:rPr lang="es-ES" sz="1500" i="1" dirty="0" err="1" smtClean="0"/>
              <a:t>java.io.File</a:t>
            </a:r>
            <a:r>
              <a:rPr lang="es-ES" sz="1500" i="1" dirty="0" smtClean="0"/>
              <a:t>;</a:t>
            </a:r>
          </a:p>
          <a:p>
            <a:pPr marL="0" indent="0" algn="just">
              <a:buNone/>
            </a:pPr>
            <a:r>
              <a:rPr lang="es-ES" sz="1500" b="1" i="1" dirty="0" smtClean="0"/>
              <a:t>…</a:t>
            </a:r>
          </a:p>
          <a:p>
            <a:pPr marL="0" indent="0" algn="just">
              <a:buNone/>
            </a:pPr>
            <a:r>
              <a:rPr lang="es-ES" sz="1500" i="1" dirty="0" smtClean="0"/>
              <a:t>Input I=new Input(new </a:t>
            </a:r>
            <a:r>
              <a:rPr lang="es-ES" sz="1500" i="1" dirty="0" err="1" smtClean="0"/>
              <a:t>File</a:t>
            </a:r>
            <a:r>
              <a:rPr lang="es-ES" sz="1500" i="1" dirty="0" smtClean="0"/>
              <a:t>(</a:t>
            </a:r>
            <a:r>
              <a:rPr lang="es-ES" sz="1500" i="1" dirty="0" err="1" smtClean="0"/>
              <a:t>file</a:t>
            </a:r>
            <a:r>
              <a:rPr lang="es-ES" sz="1500" i="1" dirty="0" smtClean="0"/>
              <a:t>), </a:t>
            </a:r>
            <a:r>
              <a:rPr lang="es-ES" sz="1500" i="1" dirty="0" err="1" smtClean="0"/>
              <a:t>pruningList</a:t>
            </a:r>
            <a:r>
              <a:rPr lang="es-ES" sz="1500" i="1" dirty="0" smtClean="0"/>
              <a:t>);</a:t>
            </a:r>
            <a:endParaRPr lang="en-US" sz="1500" i="1" dirty="0" smtClean="0"/>
          </a:p>
          <a:p>
            <a:pPr marL="90488" indent="-90488" algn="just">
              <a:buNone/>
            </a:pPr>
            <a:r>
              <a:rPr lang="en-US" sz="1500" i="1" dirty="0" smtClean="0"/>
              <a:t>…</a:t>
            </a:r>
          </a:p>
          <a:p>
            <a:pPr marL="0" indent="0" algn="just">
              <a:buNone/>
            </a:pPr>
            <a:r>
              <a:rPr lang="en-US" sz="1500" dirty="0" smtClean="0"/>
              <a:t>You can easily load a folder containing only </a:t>
            </a:r>
            <a:r>
              <a:rPr lang="en-US" sz="1500" dirty="0" smtClean="0"/>
              <a:t>XML SemCor formatted by </a:t>
            </a:r>
            <a:r>
              <a:rPr lang="en-US" sz="1500" dirty="0" smtClean="0"/>
              <a:t>using the following code snippet:</a:t>
            </a:r>
          </a:p>
          <a:p>
            <a:pPr marL="0" indent="0" algn="just">
              <a:buNone/>
            </a:pPr>
            <a:r>
              <a:rPr lang="en-US" sz="1500" i="1" dirty="0" smtClean="0"/>
              <a:t>import </a:t>
            </a:r>
            <a:r>
              <a:rPr lang="es-ES" sz="1500" i="1" dirty="0" err="1" smtClean="0"/>
              <a:t>cic.wsd.semcor.Input</a:t>
            </a:r>
            <a:r>
              <a:rPr lang="es-ES" sz="1500" i="1" dirty="0" smtClean="0"/>
              <a:t>;</a:t>
            </a:r>
          </a:p>
          <a:p>
            <a:pPr marL="0" indent="0" algn="just">
              <a:buNone/>
            </a:pPr>
            <a:r>
              <a:rPr lang="es-ES" sz="1500" i="1" dirty="0" err="1" smtClean="0"/>
              <a:t>import</a:t>
            </a:r>
            <a:r>
              <a:rPr lang="es-ES" sz="1500" i="1" dirty="0" smtClean="0"/>
              <a:t> </a:t>
            </a:r>
            <a:r>
              <a:rPr lang="es-ES" sz="1500" i="1" dirty="0" err="1" smtClean="0"/>
              <a:t>java.io.File</a:t>
            </a:r>
            <a:r>
              <a:rPr lang="es-ES" sz="1500" i="1" dirty="0" smtClean="0"/>
              <a:t>;</a:t>
            </a:r>
          </a:p>
          <a:p>
            <a:pPr marL="0" indent="0" algn="just">
              <a:buNone/>
            </a:pPr>
            <a:r>
              <a:rPr lang="es-ES" sz="1500" i="1" dirty="0" err="1" smtClean="0"/>
              <a:t>import</a:t>
            </a:r>
            <a:r>
              <a:rPr lang="es-ES" sz="1500" i="1" dirty="0" smtClean="0"/>
              <a:t> </a:t>
            </a:r>
            <a:r>
              <a:rPr lang="es-ES" sz="1500" i="1" dirty="0" err="1" smtClean="0"/>
              <a:t>cic.wordnet.WordNet</a:t>
            </a:r>
            <a:r>
              <a:rPr lang="es-ES" sz="1500" i="1" dirty="0" smtClean="0"/>
              <a:t>;</a:t>
            </a:r>
          </a:p>
          <a:p>
            <a:pPr marL="0" indent="0" algn="just">
              <a:buNone/>
            </a:pPr>
            <a:r>
              <a:rPr lang="es-ES" sz="1500" i="1" dirty="0" err="1" smtClean="0"/>
              <a:t>Import</a:t>
            </a:r>
            <a:r>
              <a:rPr lang="es-ES" sz="1500" i="1" dirty="0" smtClean="0"/>
              <a:t> </a:t>
            </a:r>
            <a:r>
              <a:rPr lang="es-ES" sz="1500" i="1" dirty="0" err="1" smtClean="0"/>
              <a:t>java.util.ArrayList</a:t>
            </a:r>
            <a:r>
              <a:rPr lang="es-ES" sz="1500" i="1" dirty="0" smtClean="0"/>
              <a:t>;</a:t>
            </a:r>
          </a:p>
          <a:p>
            <a:pPr marL="0" indent="0" algn="just">
              <a:buNone/>
            </a:pPr>
            <a:r>
              <a:rPr lang="es-ES" sz="1500" b="1" i="1" dirty="0" smtClean="0"/>
              <a:t>…</a:t>
            </a:r>
          </a:p>
          <a:p>
            <a:pPr marL="0" indent="0" algn="just">
              <a:buNone/>
            </a:pPr>
            <a:r>
              <a:rPr lang="es-ES" sz="1500" i="1" dirty="0" err="1" smtClean="0"/>
              <a:t>ArrayList</a:t>
            </a:r>
            <a:r>
              <a:rPr lang="es-ES" sz="1500" i="1" dirty="0" smtClean="0"/>
              <a:t>&lt;Input&gt; </a:t>
            </a:r>
            <a:r>
              <a:rPr lang="es-ES" sz="1500" i="1" dirty="0" err="1" smtClean="0"/>
              <a:t>testset</a:t>
            </a:r>
            <a:r>
              <a:rPr lang="es-ES" sz="1500" i="1" dirty="0" smtClean="0"/>
              <a:t>=new </a:t>
            </a:r>
            <a:r>
              <a:rPr lang="es-ES" sz="1500" i="1" dirty="0" err="1" smtClean="0"/>
              <a:t>ArrayList</a:t>
            </a:r>
            <a:r>
              <a:rPr lang="es-ES" sz="1500" i="1" dirty="0" smtClean="0"/>
              <a:t>&lt;Input&gt;();</a:t>
            </a:r>
          </a:p>
          <a:p>
            <a:pPr marL="0" indent="0" algn="just">
              <a:buNone/>
            </a:pPr>
            <a:r>
              <a:rPr lang="es-ES" sz="1500" i="1" dirty="0" err="1" smtClean="0"/>
              <a:t>for</a:t>
            </a:r>
            <a:r>
              <a:rPr lang="es-ES" sz="1500" i="1" dirty="0" smtClean="0"/>
              <a:t>(</a:t>
            </a:r>
            <a:r>
              <a:rPr lang="es-ES" sz="1500" i="1" dirty="0" err="1" smtClean="0"/>
              <a:t>File</a:t>
            </a:r>
            <a:r>
              <a:rPr lang="es-ES" sz="1500" i="1" dirty="0" smtClean="0"/>
              <a:t> f:WordNet.getAllFiles(new </a:t>
            </a:r>
            <a:r>
              <a:rPr lang="es-ES" sz="1500" i="1" dirty="0" err="1" smtClean="0"/>
              <a:t>File</a:t>
            </a:r>
            <a:r>
              <a:rPr lang="es-ES" sz="1500" i="1" dirty="0" smtClean="0"/>
              <a:t>(“</a:t>
            </a:r>
            <a:r>
              <a:rPr lang="es-ES" sz="1500" i="1" dirty="0" err="1" smtClean="0"/>
              <a:t>folderPath</a:t>
            </a:r>
            <a:r>
              <a:rPr lang="es-ES" sz="1500" i="1" dirty="0" smtClean="0"/>
              <a:t>”)));</a:t>
            </a:r>
          </a:p>
          <a:p>
            <a:pPr marL="0" indent="0" algn="just">
              <a:buNone/>
            </a:pPr>
            <a:r>
              <a:rPr lang="es-ES" sz="1500" i="1" dirty="0" smtClean="0"/>
              <a:t>	testset.add(new Input(new </a:t>
            </a:r>
            <a:r>
              <a:rPr lang="es-ES" sz="1500" i="1" dirty="0" err="1" smtClean="0"/>
              <a:t>File</a:t>
            </a:r>
            <a:r>
              <a:rPr lang="es-ES" sz="1500" i="1" dirty="0" smtClean="0"/>
              <a:t>(</a:t>
            </a:r>
            <a:r>
              <a:rPr lang="es-ES" sz="1500" i="1" dirty="0" err="1" smtClean="0"/>
              <a:t>file</a:t>
            </a:r>
            <a:r>
              <a:rPr lang="es-ES" sz="1500" i="1" dirty="0" smtClean="0"/>
              <a:t>), </a:t>
            </a:r>
            <a:r>
              <a:rPr lang="es-ES" sz="1500" i="1" dirty="0" err="1" smtClean="0"/>
              <a:t>pruningList</a:t>
            </a:r>
            <a:r>
              <a:rPr lang="es-ES" sz="1500" i="1" dirty="0" smtClean="0"/>
              <a:t>));</a:t>
            </a:r>
          </a:p>
          <a:p>
            <a:pPr marL="0" indent="0" algn="just">
              <a:buNone/>
            </a:pPr>
            <a:r>
              <a:rPr lang="es-ES" sz="1500" i="1" dirty="0" smtClean="0"/>
              <a:t>…</a:t>
            </a:r>
            <a:endParaRPr lang="en-US" sz="1500" i="1" dirty="0" smtClean="0"/>
          </a:p>
          <a:p>
            <a:pPr marL="0" indent="0" algn="just">
              <a:buNone/>
            </a:pPr>
            <a:endParaRPr lang="en-US" sz="1500" dirty="0" smtClean="0"/>
          </a:p>
        </p:txBody>
      </p:sp>
      <p:sp>
        <p:nvSpPr>
          <p:cNvPr id="2" name="Title 1"/>
          <p:cNvSpPr>
            <a:spLocks noGrp="1"/>
          </p:cNvSpPr>
          <p:nvPr>
            <p:ph type="title"/>
          </p:nvPr>
        </p:nvSpPr>
        <p:spPr>
          <a:xfrm>
            <a:off x="457200" y="274638"/>
            <a:ext cx="8229600" cy="1082660"/>
          </a:xfrm>
        </p:spPr>
        <p:txBody>
          <a:bodyPr/>
          <a:lstStyle/>
          <a:p>
            <a:r>
              <a:rPr lang="en-US" dirty="0" smtClean="0"/>
              <a:t>Input class (1)</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57200" y="1214422"/>
            <a:ext cx="8229600" cy="4857784"/>
          </a:xfrm>
        </p:spPr>
        <p:txBody>
          <a:bodyPr>
            <a:noAutofit/>
          </a:bodyPr>
          <a:lstStyle/>
          <a:p>
            <a:pPr marL="0" indent="0" algn="just">
              <a:buNone/>
            </a:pPr>
            <a:r>
              <a:rPr lang="en-US" sz="1800" dirty="0" smtClean="0"/>
              <a:t>The </a:t>
            </a:r>
            <a:r>
              <a:rPr lang="en-US" sz="1800" dirty="0" err="1" smtClean="0"/>
              <a:t>pruningList</a:t>
            </a:r>
            <a:r>
              <a:rPr lang="en-US" sz="1800" dirty="0" smtClean="0"/>
              <a:t> is an </a:t>
            </a:r>
            <a:r>
              <a:rPr lang="en-US" sz="1800" dirty="0" err="1" smtClean="0"/>
              <a:t>ArrayList</a:t>
            </a:r>
            <a:r>
              <a:rPr lang="en-US" sz="1800" dirty="0" smtClean="0"/>
              <a:t>&lt;Pruning&gt; containing filters for removing senses from words. If you do not want to filter any senses just use an empty </a:t>
            </a:r>
            <a:r>
              <a:rPr lang="en-US" sz="1800" dirty="0" err="1" smtClean="0"/>
              <a:t>ArrayList</a:t>
            </a:r>
            <a:r>
              <a:rPr lang="en-US" sz="1800" dirty="0" smtClean="0"/>
              <a:t> like this new </a:t>
            </a:r>
            <a:r>
              <a:rPr lang="en-US" sz="1800" dirty="0" err="1" smtClean="0"/>
              <a:t>ArrayList</a:t>
            </a:r>
            <a:r>
              <a:rPr lang="en-US" sz="1800" dirty="0" smtClean="0"/>
              <a:t>&lt;Pruning&gt;().</a:t>
            </a:r>
          </a:p>
          <a:p>
            <a:pPr marL="0" indent="0" algn="just">
              <a:buNone/>
            </a:pPr>
            <a:r>
              <a:rPr lang="en-US" sz="1800" dirty="0" smtClean="0"/>
              <a:t>A method that you can find useful is </a:t>
            </a:r>
            <a:r>
              <a:rPr lang="en-US" sz="1800" dirty="0" err="1" smtClean="0"/>
              <a:t>Input.getAmbiguousWords</a:t>
            </a:r>
            <a:r>
              <a:rPr lang="en-US" sz="1800" dirty="0" smtClean="0"/>
              <a:t>(). This methods returns an </a:t>
            </a:r>
            <a:r>
              <a:rPr lang="en-US" sz="1800" dirty="0" err="1" smtClean="0"/>
              <a:t>ArrayList</a:t>
            </a:r>
            <a:r>
              <a:rPr lang="en-US" sz="1800" dirty="0" smtClean="0"/>
              <a:t>&lt;</a:t>
            </a:r>
            <a:r>
              <a:rPr lang="en-US" sz="1800" dirty="0" err="1" smtClean="0"/>
              <a:t>AmbiguousWords</a:t>
            </a:r>
            <a:r>
              <a:rPr lang="en-US" sz="1800" dirty="0" smtClean="0"/>
              <a:t>&gt; containing all the open-class words of the document.</a:t>
            </a:r>
          </a:p>
          <a:p>
            <a:pPr marL="0" indent="0" algn="just">
              <a:buNone/>
            </a:pPr>
            <a:endParaRPr lang="en-US" sz="1800" dirty="0" smtClean="0"/>
          </a:p>
        </p:txBody>
      </p:sp>
      <p:sp>
        <p:nvSpPr>
          <p:cNvPr id="2" name="Title 1"/>
          <p:cNvSpPr>
            <a:spLocks noGrp="1"/>
          </p:cNvSpPr>
          <p:nvPr>
            <p:ph type="title"/>
          </p:nvPr>
        </p:nvSpPr>
        <p:spPr>
          <a:xfrm>
            <a:off x="457200" y="274638"/>
            <a:ext cx="8229600" cy="1082660"/>
          </a:xfrm>
        </p:spPr>
        <p:txBody>
          <a:bodyPr/>
          <a:lstStyle/>
          <a:p>
            <a:r>
              <a:rPr lang="en-US" dirty="0" smtClean="0"/>
              <a:t>Input class (2)</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57200" y="1214422"/>
            <a:ext cx="8229600" cy="4857784"/>
          </a:xfrm>
        </p:spPr>
        <p:txBody>
          <a:bodyPr>
            <a:noAutofit/>
          </a:bodyPr>
          <a:lstStyle/>
          <a:p>
            <a:pPr marL="0" indent="0" algn="just">
              <a:buNone/>
            </a:pPr>
            <a:r>
              <a:rPr lang="en-US" sz="1800" dirty="0" err="1" smtClean="0"/>
              <a:t>AmbiguousWord</a:t>
            </a:r>
            <a:r>
              <a:rPr lang="en-US" sz="1800" dirty="0" smtClean="0"/>
              <a:t> class contains an open-class word, its possible senses and its correct sense(s). Class attributes are:</a:t>
            </a:r>
          </a:p>
          <a:p>
            <a:pPr marL="90488" indent="-90488" algn="just"/>
            <a:r>
              <a:rPr lang="en-US" sz="1800" b="1" dirty="0" err="1" smtClean="0"/>
              <a:t>correctSenses</a:t>
            </a:r>
            <a:r>
              <a:rPr lang="en-US" sz="1800" b="1" dirty="0" smtClean="0"/>
              <a:t>: </a:t>
            </a:r>
            <a:r>
              <a:rPr lang="en-US" sz="1800" dirty="0" smtClean="0"/>
              <a:t>senses marked as answers in the </a:t>
            </a:r>
            <a:r>
              <a:rPr lang="en-US" sz="1800" dirty="0" err="1" smtClean="0"/>
              <a:t>wnsn</a:t>
            </a:r>
            <a:r>
              <a:rPr lang="en-US" sz="1800" dirty="0" smtClean="0"/>
              <a:t> attribute in the SemCor file.</a:t>
            </a:r>
          </a:p>
          <a:p>
            <a:pPr marL="90488" indent="-90488" algn="just"/>
            <a:r>
              <a:rPr lang="en-US" sz="1800" b="1" dirty="0" err="1" smtClean="0"/>
              <a:t>idf</a:t>
            </a:r>
            <a:r>
              <a:rPr lang="en-US" sz="1800" b="1" dirty="0" smtClean="0"/>
              <a:t>: </a:t>
            </a:r>
            <a:r>
              <a:rPr lang="en-US" sz="1800" dirty="0" smtClean="0"/>
              <a:t>inverse document frequency from this word calculated by using dictionary as a corpus.</a:t>
            </a:r>
          </a:p>
          <a:p>
            <a:pPr marL="90488" indent="-90488" algn="just"/>
            <a:r>
              <a:rPr lang="en-US" sz="1800" b="1" dirty="0" smtClean="0"/>
              <a:t>index: </a:t>
            </a:r>
            <a:r>
              <a:rPr lang="en-US" sz="1800" dirty="0" smtClean="0"/>
              <a:t>the position of this word in the current document.</a:t>
            </a:r>
          </a:p>
          <a:p>
            <a:pPr marL="90488" indent="-90488" algn="just"/>
            <a:r>
              <a:rPr lang="en-US" sz="1800" b="1" dirty="0" smtClean="0"/>
              <a:t>lemma: </a:t>
            </a:r>
            <a:r>
              <a:rPr lang="en-US" sz="1800" dirty="0" smtClean="0"/>
              <a:t>A valid WordNet lemma corresponding to this word.</a:t>
            </a:r>
          </a:p>
          <a:p>
            <a:pPr marL="90488" indent="-90488" algn="just"/>
            <a:r>
              <a:rPr lang="en-US" sz="1800" b="1" dirty="0" smtClean="0"/>
              <a:t>pos: </a:t>
            </a:r>
            <a:r>
              <a:rPr lang="en-US" sz="1800" dirty="0" smtClean="0"/>
              <a:t>This lemma part of speech tag.</a:t>
            </a:r>
          </a:p>
          <a:p>
            <a:pPr marL="90488" indent="-90488" algn="just"/>
            <a:r>
              <a:rPr lang="en-US" sz="1800" b="1" dirty="0" smtClean="0"/>
              <a:t>senses:  </a:t>
            </a:r>
            <a:r>
              <a:rPr lang="en-US" sz="1800" dirty="0" smtClean="0"/>
              <a:t>Senses for the lemma retrieved from WordNet.</a:t>
            </a:r>
          </a:p>
          <a:p>
            <a:pPr marL="90488" indent="-90488" algn="just"/>
            <a:r>
              <a:rPr lang="en-US" sz="1800" b="1" dirty="0" err="1" smtClean="0"/>
              <a:t>tf</a:t>
            </a:r>
            <a:r>
              <a:rPr lang="en-US" sz="1800" b="1" dirty="0" smtClean="0"/>
              <a:t>: </a:t>
            </a:r>
            <a:r>
              <a:rPr lang="en-US" sz="1800" dirty="0" smtClean="0"/>
              <a:t>term frequency of this lemma</a:t>
            </a:r>
            <a:r>
              <a:rPr lang="en-US" sz="1800" dirty="0" smtClean="0"/>
              <a:t>.</a:t>
            </a:r>
          </a:p>
          <a:p>
            <a:pPr marL="90488" indent="-90488" algn="just">
              <a:buNone/>
            </a:pPr>
            <a:r>
              <a:rPr lang="en-US" sz="1800" dirty="0" smtClean="0"/>
              <a:t>You can access them through its corresponding get methods.</a:t>
            </a:r>
            <a:endParaRPr lang="en-US" sz="1800" dirty="0" smtClean="0"/>
          </a:p>
          <a:p>
            <a:pPr marL="0" indent="0" algn="just">
              <a:buNone/>
            </a:pPr>
            <a:endParaRPr lang="en-US" sz="1800" dirty="0" smtClean="0"/>
          </a:p>
        </p:txBody>
      </p:sp>
      <p:sp>
        <p:nvSpPr>
          <p:cNvPr id="2" name="Title 1"/>
          <p:cNvSpPr>
            <a:spLocks noGrp="1"/>
          </p:cNvSpPr>
          <p:nvPr>
            <p:ph type="title"/>
          </p:nvPr>
        </p:nvSpPr>
        <p:spPr>
          <a:xfrm>
            <a:off x="457200" y="274638"/>
            <a:ext cx="8229600" cy="1082660"/>
          </a:xfrm>
        </p:spPr>
        <p:txBody>
          <a:bodyPr/>
          <a:lstStyle/>
          <a:p>
            <a:r>
              <a:rPr lang="en-US" dirty="0" err="1" smtClean="0"/>
              <a:t>AmbiguousWord</a:t>
            </a:r>
            <a:r>
              <a:rPr lang="en-US" dirty="0" smtClean="0"/>
              <a:t> class</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57200" y="1214422"/>
            <a:ext cx="8229600" cy="4857784"/>
          </a:xfrm>
        </p:spPr>
        <p:txBody>
          <a:bodyPr>
            <a:noAutofit/>
          </a:bodyPr>
          <a:lstStyle/>
          <a:p>
            <a:pPr marL="0" indent="0" algn="just">
              <a:buNone/>
            </a:pPr>
            <a:r>
              <a:rPr lang="en-US" sz="1800" dirty="0" err="1" smtClean="0"/>
              <a:t>WSDAlgorithm</a:t>
            </a:r>
            <a:r>
              <a:rPr lang="en-US" sz="1800" dirty="0" smtClean="0"/>
              <a:t> class is a generic template for creating your own implementation of a </a:t>
            </a:r>
            <a:r>
              <a:rPr lang="en-US" sz="1800" dirty="0" err="1" smtClean="0"/>
              <a:t>WSDAlgorithm</a:t>
            </a:r>
            <a:r>
              <a:rPr lang="en-US" sz="1800" dirty="0" smtClean="0"/>
              <a:t>. CICWSD currently contains five algorithms. </a:t>
            </a:r>
            <a:r>
              <a:rPr lang="en-US" sz="1800" dirty="0" smtClean="0"/>
              <a:t>Here </a:t>
            </a:r>
            <a:r>
              <a:rPr lang="en-US" sz="1800" dirty="0" smtClean="0"/>
              <a:t>is a brief </a:t>
            </a:r>
            <a:r>
              <a:rPr lang="en-US" sz="1800" dirty="0" smtClean="0"/>
              <a:t>explanation for creating your own algorithm:</a:t>
            </a:r>
            <a:endParaRPr lang="en-US" sz="1800" dirty="0" smtClean="0"/>
          </a:p>
          <a:p>
            <a:pPr marL="90488" indent="-90488" algn="just"/>
            <a:r>
              <a:rPr lang="en-US" sz="1800" dirty="0" smtClean="0"/>
              <a:t>Your constructor should call to super(), have no arguments and set this.name equals to the name of your algorithm.</a:t>
            </a:r>
          </a:p>
          <a:p>
            <a:pPr marL="90488" indent="-90488" algn="just"/>
            <a:r>
              <a:rPr lang="en-US" sz="1800" dirty="0" smtClean="0"/>
              <a:t>You must implement the disambiguate</a:t>
            </a:r>
            <a:r>
              <a:rPr lang="es-ES" sz="1800" dirty="0" smtClean="0"/>
              <a:t>(</a:t>
            </a:r>
            <a:r>
              <a:rPr lang="es-ES" sz="1800" dirty="0" err="1" smtClean="0"/>
              <a:t>AmbiguousWord</a:t>
            </a:r>
            <a:r>
              <a:rPr lang="es-ES" sz="1800" dirty="0" smtClean="0"/>
              <a:t> target, </a:t>
            </a:r>
            <a:r>
              <a:rPr lang="es-ES" sz="1800" dirty="0" err="1" smtClean="0"/>
              <a:t>ArrayList</a:t>
            </a:r>
            <a:r>
              <a:rPr lang="es-ES" sz="1800" dirty="0" smtClean="0"/>
              <a:t>&lt;</a:t>
            </a:r>
            <a:r>
              <a:rPr lang="es-ES" sz="1800" dirty="0" err="1" smtClean="0"/>
              <a:t>AmbiguousWord</a:t>
            </a:r>
            <a:r>
              <a:rPr lang="es-ES" sz="1800" dirty="0" smtClean="0"/>
              <a:t>&gt; </a:t>
            </a:r>
            <a:r>
              <a:rPr lang="es-ES" sz="1800" dirty="0" err="1" smtClean="0"/>
              <a:t>window</a:t>
            </a:r>
            <a:r>
              <a:rPr lang="es-ES" sz="1800" dirty="0" smtClean="0"/>
              <a:t>) </a:t>
            </a:r>
            <a:r>
              <a:rPr lang="en-US" sz="1800" dirty="0" smtClean="0"/>
              <a:t>method. This method returns a Decision </a:t>
            </a:r>
            <a:r>
              <a:rPr lang="en-US" sz="1800" dirty="0" smtClean="0"/>
              <a:t>and uses </a:t>
            </a:r>
            <a:r>
              <a:rPr lang="en-US" sz="1800" dirty="0" smtClean="0"/>
              <a:t>the target word and some words extracted from the context. Window is </a:t>
            </a:r>
            <a:r>
              <a:rPr lang="en-US" sz="1800" dirty="0" smtClean="0"/>
              <a:t>retrieved </a:t>
            </a:r>
            <a:r>
              <a:rPr lang="en-US" sz="1800" dirty="0" smtClean="0"/>
              <a:t>by extracting an equal number of words from the right and left of the target word. If you set some window filters (Condition objects) in the Test object some context words will be </a:t>
            </a:r>
            <a:r>
              <a:rPr lang="en-US" sz="1800" dirty="0" smtClean="0"/>
              <a:t>excluded.</a:t>
            </a:r>
            <a:endParaRPr lang="en-US" sz="1800" dirty="0" smtClean="0"/>
          </a:p>
        </p:txBody>
      </p:sp>
      <p:sp>
        <p:nvSpPr>
          <p:cNvPr id="2" name="Title 1"/>
          <p:cNvSpPr>
            <a:spLocks noGrp="1"/>
          </p:cNvSpPr>
          <p:nvPr>
            <p:ph type="title"/>
          </p:nvPr>
        </p:nvSpPr>
        <p:spPr>
          <a:xfrm>
            <a:off x="457200" y="274638"/>
            <a:ext cx="8229600" cy="1082660"/>
          </a:xfrm>
        </p:spPr>
        <p:txBody>
          <a:bodyPr/>
          <a:lstStyle/>
          <a:p>
            <a:r>
              <a:rPr lang="en-US" dirty="0" err="1" smtClean="0"/>
              <a:t>WSDAlgorithm</a:t>
            </a:r>
            <a:r>
              <a:rPr lang="en-US" dirty="0" smtClean="0"/>
              <a:t> class (1)</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57200" y="1214422"/>
            <a:ext cx="8229600" cy="4857784"/>
          </a:xfrm>
        </p:spPr>
        <p:txBody>
          <a:bodyPr>
            <a:noAutofit/>
          </a:bodyPr>
          <a:lstStyle/>
          <a:p>
            <a:pPr marL="90488" indent="-90488" algn="just"/>
            <a:r>
              <a:rPr lang="en-US" sz="1800" dirty="0" smtClean="0"/>
              <a:t>The parameters will be loaded automatically through the </a:t>
            </a:r>
            <a:r>
              <a:rPr lang="en-US" sz="1800" dirty="0" err="1" smtClean="0"/>
              <a:t>setParams</a:t>
            </a:r>
            <a:r>
              <a:rPr lang="en-US" sz="1800" dirty="0" smtClean="0"/>
              <a:t>(String) method. If you algorithm uses parameters you can get the values by retrieving them through the </a:t>
            </a:r>
            <a:r>
              <a:rPr lang="en-US" sz="1800" dirty="0" err="1" smtClean="0"/>
              <a:t>ArrayList</a:t>
            </a:r>
            <a:r>
              <a:rPr lang="en-US" sz="1800" dirty="0" smtClean="0"/>
              <a:t>&lt;</a:t>
            </a:r>
            <a:r>
              <a:rPr lang="en-US" sz="1800" dirty="0" err="1" smtClean="0"/>
              <a:t>KeyString</a:t>
            </a:r>
            <a:r>
              <a:rPr lang="en-US" sz="1800" dirty="0" smtClean="0"/>
              <a:t>&gt; </a:t>
            </a:r>
            <a:r>
              <a:rPr lang="en-US" sz="1800" dirty="0" err="1" smtClean="0"/>
              <a:t>param</a:t>
            </a:r>
            <a:r>
              <a:rPr lang="en-US" sz="1800" dirty="0" smtClean="0"/>
              <a:t> array. The parameters should be specified in the </a:t>
            </a:r>
            <a:r>
              <a:rPr lang="en-US" sz="1800" dirty="0" err="1" smtClean="0"/>
              <a:t>config</a:t>
            </a:r>
            <a:r>
              <a:rPr lang="en-US" sz="1800" dirty="0" smtClean="0"/>
              <a:t> file like this:</a:t>
            </a:r>
          </a:p>
          <a:p>
            <a:pPr marL="539750" indent="0" algn="just">
              <a:buNone/>
            </a:pPr>
            <a:r>
              <a:rPr lang="en-US" sz="1800" dirty="0" smtClean="0"/>
              <a:t>&lt;algorithm disambiguation=“yourWSD;P1:value1,..,PN:valueN” … where the Ps are the parameter names and the values are the parameter values.</a:t>
            </a:r>
          </a:p>
          <a:p>
            <a:pPr marL="90488" indent="0" algn="just">
              <a:buNone/>
            </a:pPr>
            <a:r>
              <a:rPr lang="en-US" sz="1800" dirty="0" err="1" smtClean="0"/>
              <a:t>KeyString</a:t>
            </a:r>
            <a:r>
              <a:rPr lang="en-US" sz="1800" dirty="0" smtClean="0"/>
              <a:t> is an object that contain the parameter name and its String value.</a:t>
            </a:r>
          </a:p>
          <a:p>
            <a:pPr marL="90488" indent="-90488" algn="just"/>
            <a:r>
              <a:rPr lang="en-US" sz="1800" dirty="0" smtClean="0"/>
              <a:t>If you want, you can </a:t>
            </a:r>
            <a:r>
              <a:rPr lang="en-US" sz="1800" dirty="0" smtClean="0"/>
              <a:t>override </a:t>
            </a:r>
            <a:r>
              <a:rPr lang="en-US" sz="1800" dirty="0" smtClean="0"/>
              <a:t>the solve method for getting a more detailed control on how your algorithm is going to work. You can use the original solve implementation source code as reference.</a:t>
            </a:r>
          </a:p>
        </p:txBody>
      </p:sp>
      <p:sp>
        <p:nvSpPr>
          <p:cNvPr id="2" name="Title 1"/>
          <p:cNvSpPr>
            <a:spLocks noGrp="1"/>
          </p:cNvSpPr>
          <p:nvPr>
            <p:ph type="title"/>
          </p:nvPr>
        </p:nvSpPr>
        <p:spPr>
          <a:xfrm>
            <a:off x="457200" y="274638"/>
            <a:ext cx="8229600" cy="1082660"/>
          </a:xfrm>
        </p:spPr>
        <p:txBody>
          <a:bodyPr/>
          <a:lstStyle/>
          <a:p>
            <a:r>
              <a:rPr lang="en-US" dirty="0" err="1" smtClean="0"/>
              <a:t>WSDAlgorithm</a:t>
            </a:r>
            <a:r>
              <a:rPr lang="en-US" dirty="0" smtClean="0"/>
              <a:t> class (2)</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57200" y="1214422"/>
            <a:ext cx="8229600" cy="4857784"/>
          </a:xfrm>
        </p:spPr>
        <p:txBody>
          <a:bodyPr>
            <a:noAutofit/>
          </a:bodyPr>
          <a:lstStyle/>
          <a:p>
            <a:pPr marL="0" indent="0" algn="just">
              <a:buNone/>
            </a:pPr>
            <a:r>
              <a:rPr lang="en-US" sz="1600" dirty="0" smtClean="0"/>
              <a:t>Decision stores an answer of a </a:t>
            </a:r>
            <a:r>
              <a:rPr lang="en-US" sz="1600" dirty="0" err="1" smtClean="0"/>
              <a:t>WSDAlgorithm</a:t>
            </a:r>
            <a:r>
              <a:rPr lang="en-US" sz="1600" dirty="0" smtClean="0"/>
              <a:t>. The following code snippet illustrates how to use of the decision class in your own disambiguate method:</a:t>
            </a:r>
          </a:p>
          <a:p>
            <a:pPr marL="0" indent="0" algn="just">
              <a:buNone/>
            </a:pPr>
            <a:r>
              <a:rPr lang="en-US" sz="1600" dirty="0" smtClean="0"/>
              <a:t>import </a:t>
            </a:r>
            <a:r>
              <a:rPr lang="en-US" sz="1600" dirty="0" err="1" smtClean="0"/>
              <a:t>cic.wsd.testing.Decision</a:t>
            </a:r>
            <a:r>
              <a:rPr lang="en-US" sz="1600" dirty="0" smtClean="0"/>
              <a:t>;</a:t>
            </a:r>
          </a:p>
          <a:p>
            <a:pPr marL="0" indent="0" algn="just">
              <a:buNone/>
            </a:pPr>
            <a:r>
              <a:rPr lang="en-US" sz="1600" dirty="0" smtClean="0"/>
              <a:t>…</a:t>
            </a:r>
          </a:p>
          <a:p>
            <a:pPr marL="0" indent="0" algn="just">
              <a:buNone/>
            </a:pPr>
            <a:r>
              <a:rPr lang="en-US" sz="1600" dirty="0" smtClean="0"/>
              <a:t>//First, instantiate a decision for the current word with the current window.</a:t>
            </a:r>
          </a:p>
          <a:p>
            <a:pPr marL="0" indent="0" algn="just">
              <a:buNone/>
            </a:pPr>
            <a:r>
              <a:rPr lang="en-US" sz="1600" dirty="0" smtClean="0"/>
              <a:t>Decision d= new Decision(</a:t>
            </a:r>
            <a:r>
              <a:rPr lang="en-US" sz="1600" dirty="0" err="1" smtClean="0"/>
              <a:t>targetWord</a:t>
            </a:r>
            <a:r>
              <a:rPr lang="en-US" sz="1600" dirty="0" smtClean="0"/>
              <a:t>, window);</a:t>
            </a:r>
          </a:p>
          <a:p>
            <a:pPr marL="0" indent="0" algn="just">
              <a:buNone/>
            </a:pPr>
            <a:r>
              <a:rPr lang="en-US" sz="1600" dirty="0" smtClean="0"/>
              <a:t>…</a:t>
            </a:r>
          </a:p>
          <a:p>
            <a:pPr marL="0" indent="0" algn="just">
              <a:buNone/>
            </a:pPr>
            <a:r>
              <a:rPr lang="en-US" sz="1600" dirty="0" smtClean="0"/>
              <a:t>//Set weight for all senses using the logic that you want.</a:t>
            </a:r>
          </a:p>
          <a:p>
            <a:pPr marL="0" indent="0" algn="just">
              <a:buNone/>
            </a:pPr>
            <a:r>
              <a:rPr lang="en-US" sz="1600" dirty="0" smtClean="0"/>
              <a:t>//</a:t>
            </a:r>
            <a:r>
              <a:rPr lang="en-US" sz="1600" dirty="0" err="1" smtClean="0"/>
              <a:t>decisionWords</a:t>
            </a:r>
            <a:r>
              <a:rPr lang="en-US" sz="1600" dirty="0" smtClean="0"/>
              <a:t> is an </a:t>
            </a:r>
            <a:r>
              <a:rPr lang="en-US" sz="1600" dirty="0" err="1" smtClean="0"/>
              <a:t>ArrayList</a:t>
            </a:r>
            <a:r>
              <a:rPr lang="en-US" sz="1600" dirty="0" smtClean="0"/>
              <a:t>&lt;String&gt; containing the words you algorithm used for incrementing the weight of this sense.</a:t>
            </a:r>
          </a:p>
          <a:p>
            <a:pPr marL="0" indent="0" algn="just">
              <a:buNone/>
            </a:pPr>
            <a:r>
              <a:rPr lang="en-US" sz="1600" dirty="0" err="1" smtClean="0"/>
              <a:t>d.setSense</a:t>
            </a:r>
            <a:r>
              <a:rPr lang="en-US" sz="1600" dirty="0" smtClean="0"/>
              <a:t>(</a:t>
            </a:r>
            <a:r>
              <a:rPr lang="en-US" sz="1600" dirty="0" err="1" smtClean="0"/>
              <a:t>senseNumber</a:t>
            </a:r>
            <a:r>
              <a:rPr lang="en-US" sz="1600" dirty="0" smtClean="0"/>
              <a:t>, weight, </a:t>
            </a:r>
            <a:r>
              <a:rPr lang="en-US" sz="1600" dirty="0" err="1" smtClean="0"/>
              <a:t>decisionWords</a:t>
            </a:r>
            <a:r>
              <a:rPr lang="en-US" sz="1600" dirty="0" smtClean="0"/>
              <a:t>);</a:t>
            </a:r>
          </a:p>
          <a:p>
            <a:pPr marL="0" indent="0" algn="just">
              <a:buNone/>
            </a:pPr>
            <a:r>
              <a:rPr lang="en-US" sz="1600" dirty="0" smtClean="0"/>
              <a:t>…</a:t>
            </a:r>
          </a:p>
          <a:p>
            <a:pPr marL="0" indent="0" algn="just">
              <a:buNone/>
            </a:pPr>
            <a:r>
              <a:rPr lang="en-US" sz="1600" dirty="0" smtClean="0"/>
              <a:t>//Calculate answer before returning it</a:t>
            </a:r>
          </a:p>
          <a:p>
            <a:pPr marL="0" indent="0" algn="just">
              <a:buNone/>
            </a:pPr>
            <a:r>
              <a:rPr lang="en-US" sz="1600" dirty="0" err="1" smtClean="0"/>
              <a:t>d.calculateAnswer</a:t>
            </a:r>
            <a:r>
              <a:rPr lang="en-US" sz="1600" dirty="0" smtClean="0"/>
              <a:t>();</a:t>
            </a:r>
          </a:p>
          <a:p>
            <a:pPr marL="0" indent="0" algn="just">
              <a:buNone/>
            </a:pPr>
            <a:r>
              <a:rPr lang="en-US" sz="1600" dirty="0" smtClean="0"/>
              <a:t>…</a:t>
            </a:r>
          </a:p>
        </p:txBody>
      </p:sp>
      <p:sp>
        <p:nvSpPr>
          <p:cNvPr id="2" name="Title 1"/>
          <p:cNvSpPr>
            <a:spLocks noGrp="1"/>
          </p:cNvSpPr>
          <p:nvPr>
            <p:ph type="title"/>
          </p:nvPr>
        </p:nvSpPr>
        <p:spPr>
          <a:xfrm>
            <a:off x="457200" y="274638"/>
            <a:ext cx="8229600" cy="1082660"/>
          </a:xfrm>
        </p:spPr>
        <p:txBody>
          <a:bodyPr/>
          <a:lstStyle/>
          <a:p>
            <a:r>
              <a:rPr lang="en-US" dirty="0" smtClean="0"/>
              <a:t>Decision class (1)</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57200" y="1214422"/>
            <a:ext cx="8229600" cy="4857784"/>
          </a:xfrm>
        </p:spPr>
        <p:txBody>
          <a:bodyPr>
            <a:noAutofit/>
          </a:bodyPr>
          <a:lstStyle/>
          <a:p>
            <a:pPr marL="0" indent="0" algn="just">
              <a:buNone/>
            </a:pPr>
            <a:r>
              <a:rPr lang="en-US" sz="1800" dirty="0" smtClean="0"/>
              <a:t>You should not worry about the tie and the back off  methods. The solve method will </a:t>
            </a:r>
            <a:r>
              <a:rPr lang="en-US" sz="1800" dirty="0" smtClean="0"/>
              <a:t>take charge of </a:t>
            </a:r>
            <a:r>
              <a:rPr lang="en-US" sz="1800" dirty="0" smtClean="0"/>
              <a:t>it for you. If you want to use the answers you have access to them through three functions:</a:t>
            </a:r>
          </a:p>
          <a:p>
            <a:pPr marL="90488" indent="-90488" algn="just"/>
            <a:r>
              <a:rPr lang="en-US" sz="1800" dirty="0" err="1" smtClean="0"/>
              <a:t>int</a:t>
            </a:r>
            <a:r>
              <a:rPr lang="en-US" sz="1800" dirty="0" smtClean="0"/>
              <a:t> </a:t>
            </a:r>
            <a:r>
              <a:rPr lang="en-US" sz="1800" dirty="0" err="1" smtClean="0"/>
              <a:t>getAnswers</a:t>
            </a:r>
            <a:r>
              <a:rPr lang="en-US" sz="1800" dirty="0" smtClean="0"/>
              <a:t>(): Returns the </a:t>
            </a:r>
            <a:r>
              <a:rPr lang="en-US" sz="1800" dirty="0" err="1" smtClean="0"/>
              <a:t>int</a:t>
            </a:r>
            <a:r>
              <a:rPr lang="en-US" sz="1800" dirty="0" smtClean="0"/>
              <a:t> indexes of the senses selected by the algorithm.</a:t>
            </a:r>
          </a:p>
          <a:p>
            <a:pPr marL="90488" indent="-90488" algn="just"/>
            <a:r>
              <a:rPr lang="en-US" sz="1800" dirty="0" smtClean="0"/>
              <a:t>String </a:t>
            </a:r>
            <a:r>
              <a:rPr lang="en-US" sz="1800" dirty="0" err="1" smtClean="0"/>
              <a:t>getAnswerStrings</a:t>
            </a:r>
            <a:r>
              <a:rPr lang="en-US" sz="1800" dirty="0" smtClean="0"/>
              <a:t>(): </a:t>
            </a:r>
            <a:r>
              <a:rPr lang="es-ES" sz="1800" dirty="0" err="1" smtClean="0"/>
              <a:t>Returns</a:t>
            </a:r>
            <a:r>
              <a:rPr lang="es-ES" sz="1800" dirty="0" smtClean="0"/>
              <a:t> "( [answer1 [,</a:t>
            </a:r>
            <a:r>
              <a:rPr lang="es-ES" sz="1800" dirty="0" err="1" smtClean="0"/>
              <a:t>answerN</a:t>
            </a:r>
            <a:r>
              <a:rPr lang="es-ES" sz="1800" dirty="0" smtClean="0"/>
              <a:t>]*]* )".</a:t>
            </a:r>
          </a:p>
          <a:p>
            <a:pPr marL="90488" indent="-90488" algn="just"/>
            <a:r>
              <a:rPr lang="es-ES" sz="1800" dirty="0" err="1" smtClean="0"/>
              <a:t>double</a:t>
            </a:r>
            <a:r>
              <a:rPr lang="es-ES" sz="1800" dirty="0" smtClean="0"/>
              <a:t> </a:t>
            </a:r>
            <a:r>
              <a:rPr lang="es-ES" sz="1800" dirty="0" err="1" smtClean="0"/>
              <a:t>getScore</a:t>
            </a:r>
            <a:r>
              <a:rPr lang="es-ES" sz="1800" dirty="0" smtClean="0"/>
              <a:t>(): </a:t>
            </a:r>
            <a:r>
              <a:rPr lang="es-ES" sz="1800" dirty="0" err="1" smtClean="0"/>
              <a:t>Returns</a:t>
            </a:r>
            <a:r>
              <a:rPr lang="es-ES" sz="1800" dirty="0" smtClean="0"/>
              <a:t> </a:t>
            </a:r>
            <a:r>
              <a:rPr lang="en-US" sz="1800" dirty="0" smtClean="0"/>
              <a:t>this decision's score following the </a:t>
            </a:r>
            <a:r>
              <a:rPr lang="en-US" sz="1800" dirty="0" err="1" smtClean="0"/>
              <a:t>Senseval</a:t>
            </a:r>
            <a:r>
              <a:rPr lang="en-US" sz="1800" dirty="0" smtClean="0"/>
              <a:t> score system.</a:t>
            </a:r>
          </a:p>
          <a:p>
            <a:pPr marL="0" indent="0" algn="just">
              <a:buNone/>
            </a:pPr>
            <a:r>
              <a:rPr lang="en-US" sz="1800" dirty="0" smtClean="0"/>
              <a:t>You can always retrieve the target word by using the </a:t>
            </a:r>
            <a:r>
              <a:rPr lang="en-US" sz="1800" dirty="0" err="1" smtClean="0"/>
              <a:t>getTarget</a:t>
            </a:r>
            <a:r>
              <a:rPr lang="en-US" sz="1800" dirty="0" smtClean="0"/>
              <a:t>() method.</a:t>
            </a:r>
          </a:p>
        </p:txBody>
      </p:sp>
      <p:sp>
        <p:nvSpPr>
          <p:cNvPr id="2" name="Title 1"/>
          <p:cNvSpPr>
            <a:spLocks noGrp="1"/>
          </p:cNvSpPr>
          <p:nvPr>
            <p:ph type="title"/>
          </p:nvPr>
        </p:nvSpPr>
        <p:spPr>
          <a:xfrm>
            <a:off x="457200" y="274638"/>
            <a:ext cx="8229600" cy="1082660"/>
          </a:xfrm>
        </p:spPr>
        <p:txBody>
          <a:bodyPr/>
          <a:lstStyle/>
          <a:p>
            <a:r>
              <a:rPr lang="en-US" dirty="0" smtClean="0"/>
              <a:t>Decision class (2)</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57200" y="1214422"/>
            <a:ext cx="8229600" cy="4857784"/>
          </a:xfrm>
        </p:spPr>
        <p:txBody>
          <a:bodyPr>
            <a:noAutofit/>
          </a:bodyPr>
          <a:lstStyle/>
          <a:p>
            <a:pPr marL="0" indent="0" algn="just">
              <a:buNone/>
            </a:pPr>
            <a:r>
              <a:rPr lang="en-US" sz="1800" dirty="0" smtClean="0"/>
              <a:t>Condition class is a template for creating filters for retrieving context words. There are currently five filters </a:t>
            </a:r>
            <a:r>
              <a:rPr lang="en-US" sz="1800" dirty="0" smtClean="0"/>
              <a:t>defined in </a:t>
            </a:r>
            <a:r>
              <a:rPr lang="en-US" sz="1800" dirty="0" smtClean="0"/>
              <a:t>CICWSD. If you want to create your own </a:t>
            </a:r>
            <a:r>
              <a:rPr lang="en-US" sz="1800" dirty="0" smtClean="0"/>
              <a:t>filter </a:t>
            </a:r>
            <a:r>
              <a:rPr lang="en-US" sz="1800" dirty="0" smtClean="0"/>
              <a:t>this is what you have to do:</a:t>
            </a:r>
          </a:p>
          <a:p>
            <a:pPr marL="90488" indent="-90488" algn="just"/>
            <a:r>
              <a:rPr lang="en-US" sz="1800" dirty="0" smtClean="0"/>
              <a:t>Your constructor should call to super(), have no arguments and set this.name equals to the name of your filter. </a:t>
            </a:r>
            <a:endParaRPr lang="en-US" sz="1800" dirty="0" smtClean="0"/>
          </a:p>
          <a:p>
            <a:pPr marL="90488" indent="-90488" algn="just"/>
            <a:r>
              <a:rPr lang="en-US" sz="1800" dirty="0" smtClean="0"/>
              <a:t>Parameters </a:t>
            </a:r>
            <a:r>
              <a:rPr lang="en-US" sz="1800" dirty="0" smtClean="0"/>
              <a:t>values are stored in </a:t>
            </a:r>
            <a:r>
              <a:rPr lang="en-US" sz="1800" dirty="0" err="1" smtClean="0"/>
              <a:t>ArrayList</a:t>
            </a:r>
            <a:r>
              <a:rPr lang="en-US" sz="1800" dirty="0" smtClean="0"/>
              <a:t>&lt;String&gt; </a:t>
            </a:r>
            <a:r>
              <a:rPr lang="en-US" sz="1800" dirty="0" smtClean="0"/>
              <a:t>parameters. The </a:t>
            </a:r>
            <a:r>
              <a:rPr lang="en-US" sz="1800" dirty="0" smtClean="0"/>
              <a:t>parameters should be specified in the </a:t>
            </a:r>
            <a:r>
              <a:rPr lang="en-US" sz="1800" dirty="0" err="1" smtClean="0"/>
              <a:t>config</a:t>
            </a:r>
            <a:r>
              <a:rPr lang="en-US" sz="1800" dirty="0" smtClean="0"/>
              <a:t> file like this:</a:t>
            </a:r>
          </a:p>
          <a:p>
            <a:pPr marL="360363" indent="0" algn="just">
              <a:buNone/>
            </a:pPr>
            <a:r>
              <a:rPr lang="en-US" sz="1800" dirty="0" smtClean="0"/>
              <a:t>&lt;condition type=“yourCondition:P1,..,PN”/&gt; where P are the parameter values you want to set</a:t>
            </a:r>
            <a:r>
              <a:rPr lang="en-US" sz="1800" dirty="0" smtClean="0"/>
              <a:t>.</a:t>
            </a:r>
            <a:endParaRPr lang="en-US" sz="1800" dirty="0" smtClean="0"/>
          </a:p>
          <a:p>
            <a:pPr marL="90488" indent="-90488" algn="just"/>
            <a:r>
              <a:rPr lang="en-US" sz="1800" dirty="0" smtClean="0"/>
              <a:t>You </a:t>
            </a:r>
            <a:r>
              <a:rPr lang="en-US" sz="1800" dirty="0" smtClean="0"/>
              <a:t>must implement </a:t>
            </a:r>
            <a:r>
              <a:rPr lang="en-US" sz="1800" dirty="0" smtClean="0"/>
              <a:t>the </a:t>
            </a:r>
            <a:r>
              <a:rPr lang="en-US" sz="1800" dirty="0" err="1" smtClean="0"/>
              <a:t>boolean</a:t>
            </a:r>
            <a:r>
              <a:rPr lang="en-US" sz="1800" dirty="0" smtClean="0"/>
              <a:t> </a:t>
            </a:r>
            <a:r>
              <a:rPr lang="en-US" sz="1800" dirty="0" err="1" smtClean="0"/>
              <a:t>satisfiesCondition</a:t>
            </a:r>
            <a:r>
              <a:rPr lang="en-US" sz="1800" dirty="0" smtClean="0"/>
              <a:t>(</a:t>
            </a:r>
            <a:r>
              <a:rPr lang="en-US" sz="1800" dirty="0" err="1" smtClean="0"/>
              <a:t>AmbiguousWord</a:t>
            </a:r>
            <a:r>
              <a:rPr lang="en-US" sz="1800" dirty="0" smtClean="0"/>
              <a:t> target, </a:t>
            </a:r>
            <a:r>
              <a:rPr lang="en-US" sz="1800" dirty="0" err="1" smtClean="0"/>
              <a:t>AmbiguousWord</a:t>
            </a:r>
            <a:r>
              <a:rPr lang="en-US" sz="1800" dirty="0" smtClean="0"/>
              <a:t> </a:t>
            </a:r>
            <a:r>
              <a:rPr lang="en-US" sz="1800" dirty="0" err="1" smtClean="0"/>
              <a:t>possibleWord</a:t>
            </a:r>
            <a:r>
              <a:rPr lang="en-US" sz="1800" dirty="0" smtClean="0"/>
              <a:t>, window), where target is the target word, </a:t>
            </a:r>
            <a:r>
              <a:rPr lang="en-US" sz="1800" dirty="0" err="1" smtClean="0"/>
              <a:t>possibleWord</a:t>
            </a:r>
            <a:r>
              <a:rPr lang="en-US" sz="1800" dirty="0" smtClean="0"/>
              <a:t> is the word you want to add to the window, and window are the selected context words. You should return tru</a:t>
            </a:r>
            <a:r>
              <a:rPr lang="en-US" sz="1800" dirty="0" smtClean="0"/>
              <a:t>e if </a:t>
            </a:r>
            <a:r>
              <a:rPr lang="en-US" sz="1800" dirty="0" err="1" smtClean="0"/>
              <a:t>possibleWord</a:t>
            </a:r>
            <a:r>
              <a:rPr lang="en-US" sz="1800" dirty="0" smtClean="0"/>
              <a:t> should be included in the window.</a:t>
            </a:r>
            <a:endParaRPr lang="en-US" sz="1800" dirty="0" smtClean="0"/>
          </a:p>
        </p:txBody>
      </p:sp>
      <p:sp>
        <p:nvSpPr>
          <p:cNvPr id="2" name="Title 1"/>
          <p:cNvSpPr>
            <a:spLocks noGrp="1"/>
          </p:cNvSpPr>
          <p:nvPr>
            <p:ph type="title"/>
          </p:nvPr>
        </p:nvSpPr>
        <p:spPr>
          <a:xfrm>
            <a:off x="457200" y="274638"/>
            <a:ext cx="8229600" cy="1082660"/>
          </a:xfrm>
        </p:spPr>
        <p:txBody>
          <a:bodyPr/>
          <a:lstStyle/>
          <a:p>
            <a:r>
              <a:rPr lang="en-US" dirty="0" smtClean="0"/>
              <a:t>Condition class</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lnSpcReduction="10000"/>
          </a:bodyPr>
          <a:lstStyle/>
          <a:p>
            <a:r>
              <a:rPr lang="en-US" dirty="0" smtClean="0"/>
              <a:t>What is CICWSD?</a:t>
            </a:r>
          </a:p>
          <a:p>
            <a:r>
              <a:rPr lang="en-US" dirty="0" smtClean="0"/>
              <a:t>Quick Start</a:t>
            </a:r>
          </a:p>
          <a:p>
            <a:r>
              <a:rPr lang="en-US" dirty="0" smtClean="0"/>
              <a:t>Adding CICWSD into your code</a:t>
            </a:r>
          </a:p>
          <a:p>
            <a:pPr lvl="1"/>
            <a:r>
              <a:rPr lang="en-US" dirty="0" err="1" smtClean="0"/>
              <a:t>TestSet</a:t>
            </a:r>
            <a:r>
              <a:rPr lang="en-US" dirty="0" smtClean="0"/>
              <a:t> class</a:t>
            </a:r>
          </a:p>
          <a:p>
            <a:pPr lvl="1"/>
            <a:r>
              <a:rPr lang="en-US" dirty="0" smtClean="0"/>
              <a:t>Test class</a:t>
            </a:r>
          </a:p>
          <a:p>
            <a:pPr lvl="1"/>
            <a:r>
              <a:rPr lang="en-US" dirty="0" smtClean="0"/>
              <a:t>Input class</a:t>
            </a:r>
          </a:p>
          <a:p>
            <a:pPr lvl="1"/>
            <a:r>
              <a:rPr lang="en-US" dirty="0" err="1" smtClean="0"/>
              <a:t>AmbiguousWord</a:t>
            </a:r>
            <a:r>
              <a:rPr lang="en-US" dirty="0" smtClean="0"/>
              <a:t> class</a:t>
            </a:r>
          </a:p>
          <a:p>
            <a:pPr lvl="1"/>
            <a:r>
              <a:rPr lang="en-US" dirty="0" err="1" smtClean="0"/>
              <a:t>WSDAlgorithm</a:t>
            </a:r>
            <a:r>
              <a:rPr lang="en-US" dirty="0" smtClean="0"/>
              <a:t> class</a:t>
            </a:r>
          </a:p>
          <a:p>
            <a:pPr lvl="1"/>
            <a:r>
              <a:rPr lang="en-US" dirty="0" smtClean="0"/>
              <a:t>Decision class</a:t>
            </a:r>
          </a:p>
          <a:p>
            <a:pPr lvl="1"/>
            <a:r>
              <a:rPr lang="en-US" dirty="0" smtClean="0"/>
              <a:t>Condition class</a:t>
            </a:r>
          </a:p>
          <a:p>
            <a:pPr lvl="1"/>
            <a:r>
              <a:rPr lang="en-US" dirty="0" smtClean="0"/>
              <a:t>Pruning class</a:t>
            </a:r>
          </a:p>
          <a:p>
            <a:pPr lvl="1"/>
            <a:r>
              <a:rPr lang="en-US" dirty="0" smtClean="0"/>
              <a:t>Contact information and citation</a:t>
            </a:r>
          </a:p>
        </p:txBody>
      </p:sp>
      <p:sp>
        <p:nvSpPr>
          <p:cNvPr id="2" name="Title 1"/>
          <p:cNvSpPr>
            <a:spLocks noGrp="1"/>
          </p:cNvSpPr>
          <p:nvPr>
            <p:ph type="title"/>
          </p:nvPr>
        </p:nvSpPr>
        <p:spPr/>
        <p:txBody>
          <a:bodyPr/>
          <a:lstStyle/>
          <a:p>
            <a:r>
              <a:rPr lang="en-US" dirty="0" smtClean="0"/>
              <a:t>Contents</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57200" y="1214422"/>
            <a:ext cx="8229600" cy="4857784"/>
          </a:xfrm>
        </p:spPr>
        <p:txBody>
          <a:bodyPr>
            <a:noAutofit/>
          </a:bodyPr>
          <a:lstStyle/>
          <a:p>
            <a:pPr marL="0" indent="0" algn="just">
              <a:buNone/>
            </a:pPr>
            <a:r>
              <a:rPr lang="en-US" sz="1800" dirty="0" smtClean="0"/>
              <a:t>Pruning </a:t>
            </a:r>
            <a:r>
              <a:rPr lang="en-US" sz="1800" dirty="0" smtClean="0"/>
              <a:t>class </a:t>
            </a:r>
            <a:r>
              <a:rPr lang="en-US" sz="1800" dirty="0" smtClean="0"/>
              <a:t>is a generic </a:t>
            </a:r>
            <a:r>
              <a:rPr lang="en-US" sz="1800" dirty="0" smtClean="0"/>
              <a:t>template for pruning methods. Pruning methods are used for removing senses from words. </a:t>
            </a:r>
            <a:r>
              <a:rPr lang="en-US" sz="1800" dirty="0" smtClean="0"/>
              <a:t>These are </a:t>
            </a:r>
            <a:r>
              <a:rPr lang="en-US" sz="1800" dirty="0" smtClean="0"/>
              <a:t>used for testing the effects of disambiguating </a:t>
            </a:r>
            <a:r>
              <a:rPr lang="en-US" sz="1800" dirty="0" smtClean="0"/>
              <a:t>when using fewer </a:t>
            </a:r>
            <a:r>
              <a:rPr lang="en-US" sz="1800" dirty="0" smtClean="0"/>
              <a:t>senses</a:t>
            </a:r>
            <a:r>
              <a:rPr lang="en-US" sz="1800" dirty="0" smtClean="0"/>
              <a:t>. Note that pruning is not the same as clustering. You should do the following for creating your own pruning method:</a:t>
            </a:r>
          </a:p>
          <a:p>
            <a:pPr marL="90488" indent="-90488" algn="just"/>
            <a:r>
              <a:rPr lang="en-US" sz="1800" dirty="0" smtClean="0"/>
              <a:t>Your constructor should call to super(), have no arguments and set this.name equals to the name of your </a:t>
            </a:r>
            <a:r>
              <a:rPr lang="en-US" sz="1800" dirty="0" smtClean="0"/>
              <a:t>method. </a:t>
            </a:r>
            <a:endParaRPr lang="en-US" sz="1800" dirty="0" smtClean="0"/>
          </a:p>
          <a:p>
            <a:pPr marL="90488" indent="-90488" algn="just"/>
            <a:r>
              <a:rPr lang="en-US" sz="1800" dirty="0" smtClean="0"/>
              <a:t>Parameters values are stored in </a:t>
            </a:r>
            <a:r>
              <a:rPr lang="en-US" sz="1800" dirty="0" err="1" smtClean="0"/>
              <a:t>ArrayList</a:t>
            </a:r>
            <a:r>
              <a:rPr lang="en-US" sz="1800" dirty="0" smtClean="0"/>
              <a:t>&lt;String&gt; parameters. The parameters </a:t>
            </a:r>
            <a:r>
              <a:rPr lang="en-US" sz="1800" dirty="0" smtClean="0"/>
              <a:t>are treated in the same way as in the Condition object.</a:t>
            </a:r>
          </a:p>
          <a:p>
            <a:pPr marL="90488" indent="-90488" algn="just"/>
            <a:r>
              <a:rPr lang="en-US" sz="1800" dirty="0" smtClean="0"/>
              <a:t>Override the prune(target) method. This method must remove senses from the target word.</a:t>
            </a:r>
          </a:p>
          <a:p>
            <a:pPr marL="90488" indent="-90488" algn="just"/>
            <a:endParaRPr lang="en-US" sz="1800" dirty="0" smtClean="0"/>
          </a:p>
          <a:p>
            <a:pPr marL="0" indent="0" algn="just">
              <a:buNone/>
            </a:pPr>
            <a:endParaRPr lang="en-US" sz="1800" dirty="0" smtClean="0"/>
          </a:p>
        </p:txBody>
      </p:sp>
      <p:sp>
        <p:nvSpPr>
          <p:cNvPr id="2" name="Title 1"/>
          <p:cNvSpPr>
            <a:spLocks noGrp="1"/>
          </p:cNvSpPr>
          <p:nvPr>
            <p:ph type="title"/>
          </p:nvPr>
        </p:nvSpPr>
        <p:spPr>
          <a:xfrm>
            <a:off x="457200" y="274638"/>
            <a:ext cx="8229600" cy="1082660"/>
          </a:xfrm>
        </p:spPr>
        <p:txBody>
          <a:bodyPr/>
          <a:lstStyle/>
          <a:p>
            <a:r>
              <a:rPr lang="en-US" dirty="0" smtClean="0"/>
              <a:t>Pruning class</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pPr marL="0" indent="0" algn="just">
              <a:buNone/>
            </a:pPr>
            <a:r>
              <a:rPr lang="en-US" sz="1800" dirty="0" smtClean="0"/>
              <a:t>For any question regarding the CICWSD API please contact Francisco </a:t>
            </a:r>
            <a:r>
              <a:rPr lang="en-US" sz="1800" dirty="0" err="1" smtClean="0"/>
              <a:t>Viveros-Jiménez</a:t>
            </a:r>
            <a:r>
              <a:rPr lang="en-US" sz="1800" dirty="0" smtClean="0"/>
              <a:t> by email (</a:t>
            </a:r>
            <a:r>
              <a:rPr lang="en-US" sz="1800" dirty="0" smtClean="0">
                <a:hlinkClick r:id="rId2"/>
              </a:rPr>
              <a:t>pacovj@hotmail.com</a:t>
            </a:r>
            <a:r>
              <a:rPr lang="en-US" sz="1800" dirty="0" smtClean="0"/>
              <a:t>) or Skype (</a:t>
            </a:r>
            <a:r>
              <a:rPr lang="en-US" sz="1800" dirty="0" err="1" smtClean="0">
                <a:solidFill>
                  <a:schemeClr val="accent2"/>
                </a:solidFill>
              </a:rPr>
              <a:t>pacovj</a:t>
            </a:r>
            <a:r>
              <a:rPr lang="en-US" sz="1800" dirty="0" smtClean="0">
                <a:solidFill>
                  <a:schemeClr val="accent2"/>
                </a:solidFill>
              </a:rPr>
              <a:t>)</a:t>
            </a:r>
            <a:r>
              <a:rPr lang="en-US" sz="1800" dirty="0" smtClean="0"/>
              <a:t>.</a:t>
            </a:r>
          </a:p>
          <a:p>
            <a:pPr marL="0" indent="0" algn="just">
              <a:buNone/>
            </a:pPr>
            <a:r>
              <a:rPr lang="en-US" sz="1800" dirty="0" smtClean="0"/>
              <a:t>Please cite the following paper in your work:</a:t>
            </a:r>
          </a:p>
          <a:p>
            <a:pPr marL="0" indent="0" algn="just">
              <a:buNone/>
            </a:pPr>
            <a:r>
              <a:rPr lang="en-US" sz="1800" dirty="0" err="1" smtClean="0"/>
              <a:t>Viveros-Jiménez</a:t>
            </a:r>
            <a:r>
              <a:rPr lang="en-US" sz="1800" dirty="0" smtClean="0"/>
              <a:t>, F., </a:t>
            </a:r>
            <a:r>
              <a:rPr lang="en-US" sz="1800" dirty="0" err="1" smtClean="0"/>
              <a:t>Gelbukh</a:t>
            </a:r>
            <a:r>
              <a:rPr lang="en-US" sz="1800" dirty="0" smtClean="0"/>
              <a:t>, A., </a:t>
            </a:r>
            <a:r>
              <a:rPr lang="en-US" sz="1800" dirty="0" err="1" smtClean="0"/>
              <a:t>Sidorov</a:t>
            </a:r>
            <a:r>
              <a:rPr lang="en-US" sz="1800" dirty="0" smtClean="0"/>
              <a:t>, G.: Improving Simplified Lesk Algorithm by using simple window selection practices. Submitted</a:t>
            </a:r>
            <a:r>
              <a:rPr lang="es-ES" sz="1800" dirty="0" smtClean="0"/>
              <a:t>.</a:t>
            </a:r>
            <a:endParaRPr lang="en-US" sz="1800" dirty="0" smtClean="0"/>
          </a:p>
        </p:txBody>
      </p:sp>
      <p:sp>
        <p:nvSpPr>
          <p:cNvPr id="2" name="Title 1"/>
          <p:cNvSpPr>
            <a:spLocks noGrp="1"/>
          </p:cNvSpPr>
          <p:nvPr>
            <p:ph type="title"/>
          </p:nvPr>
        </p:nvSpPr>
        <p:spPr/>
        <p:txBody>
          <a:bodyPr/>
          <a:lstStyle/>
          <a:p>
            <a:r>
              <a:rPr lang="en-US" dirty="0" smtClean="0"/>
              <a:t>Contact information</a:t>
            </a:r>
            <a:endParaRPr lang="en-US" dirty="0"/>
          </a:p>
        </p:txBody>
      </p:sp>
      <p:pic>
        <p:nvPicPr>
          <p:cNvPr id="5" name="Picture 4" descr="Logo_cic_ipn.jpg"/>
          <p:cNvPicPr>
            <a:picLocks noChangeAspect="1"/>
          </p:cNvPicPr>
          <p:nvPr/>
        </p:nvPicPr>
        <p:blipFill>
          <a:blip r:embed="rId3"/>
          <a:stretch>
            <a:fillRect/>
          </a:stretch>
        </p:blipFill>
        <p:spPr>
          <a:xfrm>
            <a:off x="8215338" y="6215082"/>
            <a:ext cx="819121" cy="57148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r>
              <a:rPr lang="en-US" sz="1800" dirty="0" smtClean="0"/>
              <a:t>Lesk M (1986) Automatic sense disambiguation using machine readable dictionaries: How to tell a pine cone from an ice cream cone. In Proc. of SIGDOC-86: 5th International Conference on Systems Documentation, Toronto, Canada.</a:t>
            </a:r>
            <a:endParaRPr lang="es-ES" sz="1800" dirty="0" smtClean="0"/>
          </a:p>
          <a:p>
            <a:r>
              <a:rPr lang="en-US" sz="1800" dirty="0" err="1" smtClean="0"/>
              <a:t>Rada</a:t>
            </a:r>
            <a:r>
              <a:rPr lang="en-US" sz="1800" dirty="0" smtClean="0"/>
              <a:t> R, Mill H, Bicknell  E, </a:t>
            </a:r>
            <a:r>
              <a:rPr lang="en-US" sz="1800" dirty="0" err="1" smtClean="0"/>
              <a:t>Blettner</a:t>
            </a:r>
            <a:r>
              <a:rPr lang="en-US" sz="1800" dirty="0" smtClean="0"/>
              <a:t> M  (1989) Development and  application of a metric on semantic nets, in IEEE Transactions on Systems, Man and Cybernetics, vol. 19, no. 1, pp 17-30.</a:t>
            </a:r>
            <a:endParaRPr lang="es-ES" sz="1800" dirty="0" smtClean="0"/>
          </a:p>
          <a:p>
            <a:r>
              <a:rPr lang="en-US" sz="1800" dirty="0" smtClean="0"/>
              <a:t>Miller G (1995) WordNet: A Lexical Database for English. Communications of the ACM Vol. 38, No. 11: 39-41.</a:t>
            </a:r>
            <a:endParaRPr lang="es-ES" sz="1800" dirty="0" smtClean="0"/>
          </a:p>
          <a:p>
            <a:r>
              <a:rPr lang="en-US" sz="1800" dirty="0" err="1" smtClean="0"/>
              <a:t>Agirre</a:t>
            </a:r>
            <a:r>
              <a:rPr lang="en-US" sz="1800" dirty="0" smtClean="0"/>
              <a:t> E, </a:t>
            </a:r>
            <a:r>
              <a:rPr lang="en-US" sz="1800" dirty="0" err="1" smtClean="0"/>
              <a:t>Rigau</a:t>
            </a:r>
            <a:r>
              <a:rPr lang="en-US" sz="1800" dirty="0" smtClean="0"/>
              <a:t> G (1996) Word Sense Disambiguation using Conceptual Density Proceedings of COLING'96, 16-22. Copenhagen (Denmark).</a:t>
            </a:r>
            <a:endParaRPr lang="es-ES" sz="1800" dirty="0" smtClean="0"/>
          </a:p>
          <a:p>
            <a:r>
              <a:rPr lang="en-US" sz="1800" dirty="0" err="1" smtClean="0"/>
              <a:t>Kilgarriff</a:t>
            </a:r>
            <a:r>
              <a:rPr lang="en-US" sz="1800" dirty="0" smtClean="0"/>
              <a:t> A (1997) I don't believe in word senses. Computers and the Humanities. 31(2), pp. 91–113.</a:t>
            </a:r>
            <a:endParaRPr lang="es-ES" sz="1800" dirty="0"/>
          </a:p>
        </p:txBody>
      </p:sp>
      <p:sp>
        <p:nvSpPr>
          <p:cNvPr id="2" name="Title 1"/>
          <p:cNvSpPr>
            <a:spLocks noGrp="1"/>
          </p:cNvSpPr>
          <p:nvPr>
            <p:ph type="title"/>
          </p:nvPr>
        </p:nvSpPr>
        <p:spPr/>
        <p:txBody>
          <a:bodyPr/>
          <a:lstStyle/>
          <a:p>
            <a:r>
              <a:rPr lang="en-US" dirty="0" smtClean="0"/>
              <a:t>References (1)</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lnSpcReduction="10000"/>
          </a:bodyPr>
          <a:lstStyle/>
          <a:p>
            <a:r>
              <a:rPr lang="en-US" sz="1800" dirty="0" smtClean="0"/>
              <a:t>Edmonds P (2000) Designing a task for SENSEVAL-2. Tech. note. University of Brighton, Brighton. U.K.</a:t>
            </a:r>
            <a:endParaRPr lang="es-ES" sz="1800" dirty="0" smtClean="0"/>
          </a:p>
          <a:p>
            <a:r>
              <a:rPr lang="en-US" sz="1800" dirty="0" err="1" smtClean="0"/>
              <a:t>Kilgarriff</a:t>
            </a:r>
            <a:r>
              <a:rPr lang="en-US" sz="1800" dirty="0" smtClean="0"/>
              <a:t> A, </a:t>
            </a:r>
            <a:r>
              <a:rPr lang="en-US" sz="1800" dirty="0" err="1" smtClean="0"/>
              <a:t>Rosenzweig</a:t>
            </a:r>
            <a:r>
              <a:rPr lang="en-US" sz="1800" dirty="0" smtClean="0"/>
              <a:t> J (2000) English Framework and Results Computers and the Humanities 34 (1-2), Special Issue on SENSEVAL.</a:t>
            </a:r>
            <a:endParaRPr lang="es-ES" sz="1800" dirty="0" smtClean="0"/>
          </a:p>
          <a:p>
            <a:r>
              <a:rPr lang="en-US" sz="1800" dirty="0" err="1" smtClean="0"/>
              <a:t>Toutanova</a:t>
            </a:r>
            <a:r>
              <a:rPr lang="en-US" sz="1800" dirty="0" smtClean="0"/>
              <a:t> K, Manning C D (2000) Enriching the Knowledge Sources Used in a Maximum Entropy Part-of-Speech Tagger. In Proceedings of the Joint SIGDAT Conference on Empirical Methods in Natural Language Processing and Very Large Corpora (EMNLP/VLC-2000), pp. 63-70.</a:t>
            </a:r>
            <a:endParaRPr lang="es-ES" sz="1800" dirty="0" smtClean="0"/>
          </a:p>
          <a:p>
            <a:r>
              <a:rPr lang="en-US" sz="1800" dirty="0" smtClean="0"/>
              <a:t>Cotton S, Edmonds P, </a:t>
            </a:r>
            <a:r>
              <a:rPr lang="en-US" sz="1800" dirty="0" err="1" smtClean="0"/>
              <a:t>Kilgarriff</a:t>
            </a:r>
            <a:r>
              <a:rPr lang="en-US" sz="1800" dirty="0" smtClean="0"/>
              <a:t> A, Palmer M (2001) “SENSEVAL-2.” Second International Workshop on Evaluating Word Sense Disambiguation Systems. SIGLEX Workshop, ACL03. Toulouse, France.</a:t>
            </a:r>
            <a:endParaRPr lang="es-ES" sz="1800" dirty="0" smtClean="0"/>
          </a:p>
          <a:p>
            <a:r>
              <a:rPr lang="en-US" sz="1800" dirty="0" err="1" smtClean="0"/>
              <a:t>Mihalcea</a:t>
            </a:r>
            <a:r>
              <a:rPr lang="en-US" sz="1800" dirty="0" smtClean="0"/>
              <a:t> R, </a:t>
            </a:r>
            <a:r>
              <a:rPr lang="en-US" sz="1800" dirty="0" err="1" smtClean="0"/>
              <a:t>Edmons</a:t>
            </a:r>
            <a:r>
              <a:rPr lang="en-US" sz="1800" dirty="0" smtClean="0"/>
              <a:t> P (2004) Senseval-3 Third International Workshop on Evaluating of Systems for the Semantic Analysis of Text. Association for Computational Linguistics. ACL 04. Barcelona, Spain.</a:t>
            </a:r>
            <a:endParaRPr lang="es-ES" sz="1800" dirty="0"/>
          </a:p>
        </p:txBody>
      </p:sp>
      <p:sp>
        <p:nvSpPr>
          <p:cNvPr id="2" name="Title 1"/>
          <p:cNvSpPr>
            <a:spLocks noGrp="1"/>
          </p:cNvSpPr>
          <p:nvPr>
            <p:ph type="title"/>
          </p:nvPr>
        </p:nvSpPr>
        <p:spPr/>
        <p:txBody>
          <a:bodyPr/>
          <a:lstStyle/>
          <a:p>
            <a:r>
              <a:rPr lang="en-US" dirty="0" smtClean="0"/>
              <a:t>References (2)</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lnSpcReduction="10000"/>
          </a:bodyPr>
          <a:lstStyle/>
          <a:p>
            <a:r>
              <a:rPr lang="en-US" sz="1800" dirty="0" err="1" smtClean="0"/>
              <a:t>Vasilescu</a:t>
            </a:r>
            <a:r>
              <a:rPr lang="en-US" sz="1800" dirty="0" smtClean="0"/>
              <a:t> F, </a:t>
            </a:r>
            <a:r>
              <a:rPr lang="en-US" sz="1800" dirty="0" err="1" smtClean="0"/>
              <a:t>Langlais</a:t>
            </a:r>
            <a:r>
              <a:rPr lang="en-US" sz="1800" dirty="0" smtClean="0"/>
              <a:t> P, Lapalme G (2004) Evaluating Variants of the Lesk Approach for Disambiguating Words. LREC, Portugal.</a:t>
            </a:r>
            <a:endParaRPr lang="es-ES" sz="1800" dirty="0" smtClean="0"/>
          </a:p>
          <a:p>
            <a:r>
              <a:rPr lang="en-US" sz="1800" dirty="0" err="1" smtClean="0"/>
              <a:t>Mihalcea</a:t>
            </a:r>
            <a:r>
              <a:rPr lang="en-US" sz="1800" dirty="0" smtClean="0"/>
              <a:t> R (2006) Knowledge Based Methods for Word Sense Disambiguation, book chapter in Word Sense Disambiguation: Algorithms, Applications, and Trends, Editors Phil Edmonds and </a:t>
            </a:r>
            <a:r>
              <a:rPr lang="en-US" sz="1800" dirty="0" err="1" smtClean="0"/>
              <a:t>Eneko</a:t>
            </a:r>
            <a:r>
              <a:rPr lang="en-US" sz="1800" dirty="0" smtClean="0"/>
              <a:t> </a:t>
            </a:r>
            <a:r>
              <a:rPr lang="en-US" sz="1800" dirty="0" err="1" smtClean="0"/>
              <a:t>Agirre</a:t>
            </a:r>
            <a:r>
              <a:rPr lang="en-US" sz="1800" dirty="0" smtClean="0"/>
              <a:t>, </a:t>
            </a:r>
            <a:r>
              <a:rPr lang="en-US" sz="1800" dirty="0" err="1" smtClean="0"/>
              <a:t>Kluwer</a:t>
            </a:r>
            <a:r>
              <a:rPr lang="en-US" sz="1800" dirty="0" smtClean="0"/>
              <a:t>.</a:t>
            </a:r>
            <a:endParaRPr lang="es-ES" sz="1800" dirty="0" smtClean="0"/>
          </a:p>
          <a:p>
            <a:r>
              <a:rPr lang="en-US" sz="1800" dirty="0" err="1" smtClean="0"/>
              <a:t>Navigli</a:t>
            </a:r>
            <a:r>
              <a:rPr lang="en-US" sz="1800" dirty="0" smtClean="0"/>
              <a:t> R, </a:t>
            </a:r>
            <a:r>
              <a:rPr lang="en-US" sz="1800" dirty="0" err="1" smtClean="0"/>
              <a:t>Litkowski</a:t>
            </a:r>
            <a:r>
              <a:rPr lang="en-US" sz="1800" dirty="0" smtClean="0"/>
              <a:t> K, </a:t>
            </a:r>
            <a:r>
              <a:rPr lang="en-US" sz="1800" dirty="0" err="1" smtClean="0"/>
              <a:t>Hargraves</a:t>
            </a:r>
            <a:r>
              <a:rPr lang="en-US" sz="1800" dirty="0" smtClean="0"/>
              <a:t> O (2007) SemEval-2007 Task 07: Coarse-Grained English All-Words Task. Proc. of Semeval-2007 Workshop (</a:t>
            </a:r>
            <a:r>
              <a:rPr lang="en-US" sz="1800" dirty="0" err="1" smtClean="0"/>
              <a:t>SemEval</a:t>
            </a:r>
            <a:r>
              <a:rPr lang="en-US" sz="1800" dirty="0" smtClean="0"/>
              <a:t>), in the 45th Annual Meeting of the Association for Computational Linguistics (ACL 2007), Prague, Czech Republic.</a:t>
            </a:r>
            <a:endParaRPr lang="es-ES" sz="1800" dirty="0" smtClean="0"/>
          </a:p>
          <a:p>
            <a:r>
              <a:rPr lang="en-US" sz="1800" dirty="0" err="1" smtClean="0"/>
              <a:t>Sinha</a:t>
            </a:r>
            <a:r>
              <a:rPr lang="en-US" sz="1800" dirty="0" smtClean="0"/>
              <a:t> R, </a:t>
            </a:r>
            <a:r>
              <a:rPr lang="en-US" sz="1800" dirty="0" err="1" smtClean="0"/>
              <a:t>Mihalcea</a:t>
            </a:r>
            <a:r>
              <a:rPr lang="en-US" sz="1800" dirty="0" smtClean="0"/>
              <a:t> R (2007) Unsupervised Graph-based Word Sense Disambiguation Using Measures of Word Semantic Similarity, in Proceedings of the IEEE International Conference on Semantic Computing (ICSC 2007), Irvine, CA.</a:t>
            </a:r>
            <a:endParaRPr lang="es-ES" sz="1800" dirty="0" smtClean="0"/>
          </a:p>
          <a:p>
            <a:r>
              <a:rPr lang="en-US" sz="1800" dirty="0" err="1" smtClean="0"/>
              <a:t>Navigli</a:t>
            </a:r>
            <a:r>
              <a:rPr lang="en-US" sz="1800" dirty="0" smtClean="0"/>
              <a:t> R (2009) Word Sense Disambiguation: a Survey. ACM Computing Surveys, 41(2), ACM Press,  pp. 1-69.</a:t>
            </a:r>
            <a:endParaRPr lang="es-ES" sz="1800" dirty="0"/>
          </a:p>
        </p:txBody>
      </p:sp>
      <p:sp>
        <p:nvSpPr>
          <p:cNvPr id="2" name="Title 1"/>
          <p:cNvSpPr>
            <a:spLocks noGrp="1"/>
          </p:cNvSpPr>
          <p:nvPr>
            <p:ph type="title"/>
          </p:nvPr>
        </p:nvSpPr>
        <p:spPr/>
        <p:txBody>
          <a:bodyPr/>
          <a:lstStyle/>
          <a:p>
            <a:r>
              <a:rPr lang="en-US" dirty="0" smtClean="0"/>
              <a:t>References (3)</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pPr marL="90488" indent="19050" algn="just">
              <a:buNone/>
            </a:pPr>
            <a:r>
              <a:rPr lang="en-US" sz="1600" dirty="0" smtClean="0"/>
              <a:t>CICWSD is a Java API and command for word sense disambiguation. Its main features are:</a:t>
            </a:r>
          </a:p>
          <a:p>
            <a:pPr algn="just"/>
            <a:r>
              <a:rPr lang="en-US" sz="1600" dirty="0" smtClean="0"/>
              <a:t>It has included some state-of-the-art WSD dictionary-based algorithms for you to use.</a:t>
            </a:r>
          </a:p>
          <a:p>
            <a:pPr algn="just"/>
            <a:r>
              <a:rPr lang="en-US" sz="1600" dirty="0" smtClean="0"/>
              <a:t>Easy configuration of many parameters such as window size, number of senses retrieved from the dictionary, back-off method, tie solving method and conditions for retrieving window words.</a:t>
            </a:r>
          </a:p>
          <a:p>
            <a:pPr algn="just"/>
            <a:r>
              <a:rPr lang="en-US" sz="1600" dirty="0" smtClean="0"/>
              <a:t>Easy configuration on a single XML file.</a:t>
            </a:r>
          </a:p>
          <a:p>
            <a:pPr algn="just"/>
            <a:r>
              <a:rPr lang="en-US" sz="1600" dirty="0" smtClean="0"/>
              <a:t>Output is generated in a simple XLS file by using </a:t>
            </a:r>
            <a:r>
              <a:rPr lang="en-US" sz="1600" dirty="0" err="1" smtClean="0">
                <a:hlinkClick r:id="rId2"/>
              </a:rPr>
              <a:t>JExcelApi</a:t>
            </a:r>
            <a:r>
              <a:rPr lang="en-US" sz="1600" dirty="0" smtClean="0"/>
              <a:t>.</a:t>
            </a:r>
          </a:p>
          <a:p>
            <a:pPr marL="90488" indent="19050" algn="just">
              <a:buNone/>
            </a:pPr>
            <a:r>
              <a:rPr lang="en-US" sz="1600" dirty="0" smtClean="0"/>
              <a:t>The API is </a:t>
            </a:r>
            <a:r>
              <a:rPr lang="en-US" sz="1600" b="1" dirty="0" smtClean="0"/>
              <a:t>licensed under the </a:t>
            </a:r>
            <a:r>
              <a:rPr lang="en-US" sz="1600" b="1" dirty="0" smtClean="0">
                <a:hlinkClick r:id="rId3"/>
              </a:rPr>
              <a:t>GNU General Public License</a:t>
            </a:r>
            <a:r>
              <a:rPr lang="en-US" sz="1600" dirty="0" smtClean="0"/>
              <a:t> (v2 or later). Source is included. </a:t>
            </a:r>
            <a:r>
              <a:rPr lang="en-US" sz="1600" dirty="0" err="1" smtClean="0"/>
              <a:t>Senseval</a:t>
            </a:r>
            <a:r>
              <a:rPr lang="en-US" sz="1600" dirty="0" smtClean="0"/>
              <a:t> 2 and </a:t>
            </a:r>
            <a:r>
              <a:rPr lang="en-US" sz="1600" dirty="0" err="1" smtClean="0"/>
              <a:t>Senseval</a:t>
            </a:r>
            <a:r>
              <a:rPr lang="en-US" sz="1600" dirty="0" smtClean="0"/>
              <a:t> 3 English-All-Words task are bundled together within CICWSD.</a:t>
            </a:r>
            <a:endParaRPr lang="en-US" sz="1600" dirty="0"/>
          </a:p>
        </p:txBody>
      </p:sp>
      <p:sp>
        <p:nvSpPr>
          <p:cNvPr id="2" name="Title 1"/>
          <p:cNvSpPr>
            <a:spLocks noGrp="1"/>
          </p:cNvSpPr>
          <p:nvPr>
            <p:ph type="title"/>
          </p:nvPr>
        </p:nvSpPr>
        <p:spPr/>
        <p:txBody>
          <a:bodyPr/>
          <a:lstStyle/>
          <a:p>
            <a:r>
              <a:rPr lang="en-US" dirty="0" smtClean="0"/>
              <a:t>What is CICWSD?</a:t>
            </a:r>
            <a:endParaRPr lang="en-US" dirty="0"/>
          </a:p>
        </p:txBody>
      </p:sp>
      <p:pic>
        <p:nvPicPr>
          <p:cNvPr id="5" name="Picture 4" descr="Logo_cic_ipn.jpg"/>
          <p:cNvPicPr>
            <a:picLocks noChangeAspect="1"/>
          </p:cNvPicPr>
          <p:nvPr/>
        </p:nvPicPr>
        <p:blipFill>
          <a:blip r:embed="rId4"/>
          <a:stretch>
            <a:fillRect/>
          </a:stretch>
        </p:blipFill>
        <p:spPr>
          <a:xfrm>
            <a:off x="8215338" y="6215082"/>
            <a:ext cx="819121" cy="57148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pPr marL="624078" indent="-514350">
              <a:buFont typeface="+mj-lt"/>
              <a:buAutoNum type="arabicPeriod"/>
            </a:pPr>
            <a:r>
              <a:rPr lang="en-US" sz="1600" dirty="0" smtClean="0"/>
              <a:t>Download CICWSD from </a:t>
            </a:r>
            <a:r>
              <a:rPr lang="en-US" sz="1600" dirty="0" smtClean="0">
                <a:hlinkClick r:id="rId2"/>
              </a:rPr>
              <a:t>http://fviveros.gelbukh.com/downloads/CICWSD-1.0.zip</a:t>
            </a:r>
            <a:endParaRPr lang="en-US" sz="1600" dirty="0" smtClean="0"/>
          </a:p>
          <a:p>
            <a:pPr marL="624078" indent="-514350">
              <a:buFont typeface="+mj-lt"/>
              <a:buAutoNum type="arabicPeriod"/>
            </a:pPr>
            <a:r>
              <a:rPr lang="en-US" sz="1600" dirty="0" smtClean="0"/>
              <a:t>Unzip files</a:t>
            </a:r>
          </a:p>
          <a:p>
            <a:pPr marL="624078" indent="-514350">
              <a:buFont typeface="+mj-lt"/>
              <a:buAutoNum type="arabicPeriod"/>
            </a:pPr>
            <a:r>
              <a:rPr lang="en-US" sz="1600" dirty="0" smtClean="0"/>
              <a:t>Open a command line</a:t>
            </a:r>
          </a:p>
          <a:p>
            <a:pPr marL="624078" indent="-514350">
              <a:buFont typeface="+mj-lt"/>
              <a:buAutoNum type="arabicPeriod"/>
            </a:pPr>
            <a:r>
              <a:rPr lang="en-US" sz="1600" dirty="0" smtClean="0"/>
              <a:t>Change the current directory to the CICWSD directory</a:t>
            </a:r>
          </a:p>
          <a:p>
            <a:pPr marL="624078" indent="-514350">
              <a:buFont typeface="+mj-lt"/>
              <a:buAutoNum type="arabicPeriod"/>
            </a:pPr>
            <a:r>
              <a:rPr lang="en-US" sz="1600" dirty="0" smtClean="0"/>
              <a:t>Edit the current configuration file: config.xml</a:t>
            </a:r>
          </a:p>
          <a:p>
            <a:pPr marL="624078" indent="-514350">
              <a:buFont typeface="+mj-lt"/>
              <a:buAutoNum type="arabicPeriod"/>
            </a:pPr>
            <a:r>
              <a:rPr lang="en-US" sz="1600" dirty="0" smtClean="0"/>
              <a:t>Execute java –jar cicwsd.jar. You should see something like this:</a:t>
            </a:r>
          </a:p>
        </p:txBody>
      </p:sp>
      <p:sp>
        <p:nvSpPr>
          <p:cNvPr id="2" name="Title 1"/>
          <p:cNvSpPr>
            <a:spLocks noGrp="1"/>
          </p:cNvSpPr>
          <p:nvPr>
            <p:ph type="title"/>
          </p:nvPr>
        </p:nvSpPr>
        <p:spPr/>
        <p:txBody>
          <a:bodyPr/>
          <a:lstStyle/>
          <a:p>
            <a:r>
              <a:rPr lang="en-US" dirty="0" smtClean="0"/>
              <a:t>Quick Start</a:t>
            </a:r>
            <a:endParaRPr lang="en-US" dirty="0"/>
          </a:p>
        </p:txBody>
      </p:sp>
      <p:pic>
        <p:nvPicPr>
          <p:cNvPr id="5" name="Picture 4" descr="Logo_cic_ipn.jpg"/>
          <p:cNvPicPr>
            <a:picLocks noChangeAspect="1"/>
          </p:cNvPicPr>
          <p:nvPr/>
        </p:nvPicPr>
        <p:blipFill>
          <a:blip r:embed="rId3"/>
          <a:stretch>
            <a:fillRect/>
          </a:stretch>
        </p:blipFill>
        <p:spPr>
          <a:xfrm>
            <a:off x="8215338" y="6215082"/>
            <a:ext cx="819121" cy="571480"/>
          </a:xfrm>
          <a:prstGeom prst="rect">
            <a:avLst/>
          </a:prstGeom>
        </p:spPr>
      </p:pic>
      <p:pic>
        <p:nvPicPr>
          <p:cNvPr id="1026" name="Picture 2"/>
          <p:cNvPicPr>
            <a:picLocks noChangeAspect="1" noChangeArrowheads="1"/>
          </p:cNvPicPr>
          <p:nvPr/>
        </p:nvPicPr>
        <p:blipFill>
          <a:blip r:embed="rId4"/>
          <a:srcRect l="6588" t="13671" r="46742" b="47266"/>
          <a:stretch>
            <a:fillRect/>
          </a:stretch>
        </p:blipFill>
        <p:spPr bwMode="auto">
          <a:xfrm>
            <a:off x="1785918" y="3500438"/>
            <a:ext cx="6072230" cy="285752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pPr marL="0" indent="0" algn="just">
              <a:buNone/>
            </a:pPr>
            <a:r>
              <a:rPr lang="en-US" sz="1800" dirty="0" smtClean="0"/>
              <a:t>You need to add the following two jar libraries into your </a:t>
            </a:r>
            <a:r>
              <a:rPr lang="en-US" sz="1800" dirty="0" err="1" smtClean="0"/>
              <a:t>classpath</a:t>
            </a:r>
            <a:r>
              <a:rPr lang="en-US" sz="1800" dirty="0" smtClean="0"/>
              <a:t> for using CICWSD into your code:</a:t>
            </a:r>
          </a:p>
          <a:p>
            <a:pPr marL="0" indent="0" algn="just"/>
            <a:r>
              <a:rPr lang="en-US" sz="1800" b="1" dirty="0" smtClean="0"/>
              <a:t>cicwsd.jar</a:t>
            </a:r>
            <a:r>
              <a:rPr lang="en-US" sz="1800" dirty="0" smtClean="0"/>
              <a:t>: Contains the disambiguation library.</a:t>
            </a:r>
          </a:p>
          <a:p>
            <a:pPr marL="0" indent="0" algn="just"/>
            <a:r>
              <a:rPr lang="en-US" sz="1800" b="1" dirty="0" smtClean="0"/>
              <a:t>CICWN/cicwn.jar</a:t>
            </a:r>
            <a:r>
              <a:rPr lang="en-US" sz="1800" dirty="0" smtClean="0"/>
              <a:t>: Contains the WordNet connector.</a:t>
            </a:r>
          </a:p>
          <a:p>
            <a:pPr marL="0" indent="0" algn="just">
              <a:buNone/>
            </a:pPr>
            <a:r>
              <a:rPr lang="en-US" sz="1800" dirty="0" smtClean="0"/>
              <a:t>The API documentation is placed in the corresponding doc folder of each jar library. Please use these documents for a more detailed reference.</a:t>
            </a:r>
          </a:p>
        </p:txBody>
      </p:sp>
      <p:sp>
        <p:nvSpPr>
          <p:cNvPr id="2" name="Title 1"/>
          <p:cNvSpPr>
            <a:spLocks noGrp="1"/>
          </p:cNvSpPr>
          <p:nvPr>
            <p:ph type="title"/>
          </p:nvPr>
        </p:nvSpPr>
        <p:spPr/>
        <p:txBody>
          <a:bodyPr/>
          <a:lstStyle/>
          <a:p>
            <a:r>
              <a:rPr lang="en-US" dirty="0" smtClean="0"/>
              <a:t>Adding CICWSD to your code</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pPr marL="0" indent="0" algn="just">
              <a:buNone/>
            </a:pPr>
            <a:r>
              <a:rPr lang="en-US" sz="1800" dirty="0" smtClean="0"/>
              <a:t>The </a:t>
            </a:r>
            <a:r>
              <a:rPr lang="en-US" sz="1800" dirty="0" err="1" smtClean="0"/>
              <a:t>TestSet</a:t>
            </a:r>
            <a:r>
              <a:rPr lang="en-US" sz="1800" dirty="0" smtClean="0"/>
              <a:t> class is the main entrance point of CICWSD. It loads an XML </a:t>
            </a:r>
            <a:r>
              <a:rPr lang="en-US" sz="1800" dirty="0" err="1" smtClean="0"/>
              <a:t>config</a:t>
            </a:r>
            <a:r>
              <a:rPr lang="en-US" sz="1800" dirty="0" smtClean="0"/>
              <a:t> file, instances all the proper objects for conducting the experiments, and, save the test results in Excel files. Here is a sample Java code snippet:</a:t>
            </a:r>
          </a:p>
          <a:p>
            <a:pPr marL="0" indent="0" algn="just">
              <a:buNone/>
            </a:pPr>
            <a:r>
              <a:rPr lang="en-US" sz="1800" i="1" dirty="0" smtClean="0"/>
              <a:t>import </a:t>
            </a:r>
            <a:r>
              <a:rPr lang="en-US" sz="1800" i="1" dirty="0" err="1" smtClean="0"/>
              <a:t>cic.wsd.testing.TestSet</a:t>
            </a:r>
            <a:r>
              <a:rPr lang="en-US" sz="1800" i="1" dirty="0" smtClean="0"/>
              <a:t>;</a:t>
            </a:r>
          </a:p>
          <a:p>
            <a:pPr marL="0" indent="0" algn="just">
              <a:buNone/>
            </a:pPr>
            <a:r>
              <a:rPr lang="en-US" sz="1800" i="1" dirty="0" smtClean="0"/>
              <a:t>…</a:t>
            </a:r>
          </a:p>
          <a:p>
            <a:pPr marL="0" indent="0" algn="just">
              <a:buNone/>
            </a:pPr>
            <a:r>
              <a:rPr lang="en-US" sz="1800" i="1" dirty="0" smtClean="0"/>
              <a:t>…</a:t>
            </a:r>
          </a:p>
          <a:p>
            <a:pPr marL="0" indent="0" algn="just">
              <a:buNone/>
            </a:pPr>
            <a:r>
              <a:rPr lang="en-US" sz="1800" i="1" dirty="0" err="1" smtClean="0"/>
              <a:t>TestSet.runTests</a:t>
            </a:r>
            <a:r>
              <a:rPr lang="en-US" sz="1800" i="1" dirty="0" smtClean="0"/>
              <a:t>(“config.xml”);</a:t>
            </a:r>
          </a:p>
          <a:p>
            <a:pPr marL="0" indent="0" algn="just">
              <a:buNone/>
            </a:pPr>
            <a:r>
              <a:rPr lang="en-US" sz="1800" i="1" dirty="0" smtClean="0"/>
              <a:t>…</a:t>
            </a:r>
          </a:p>
          <a:p>
            <a:pPr marL="0" indent="0" algn="just">
              <a:buNone/>
            </a:pPr>
            <a:r>
              <a:rPr lang="en-US" sz="1800" i="1" dirty="0" smtClean="0"/>
              <a:t>…</a:t>
            </a:r>
          </a:p>
          <a:p>
            <a:pPr marL="0" indent="0" algn="just">
              <a:buNone/>
            </a:pPr>
            <a:r>
              <a:rPr lang="en-US" sz="1800" dirty="0" smtClean="0"/>
              <a:t>After running the </a:t>
            </a:r>
            <a:r>
              <a:rPr lang="en-US" sz="1800" dirty="0" err="1" smtClean="0"/>
              <a:t>runTests</a:t>
            </a:r>
            <a:r>
              <a:rPr lang="en-US" sz="1800" dirty="0" smtClean="0"/>
              <a:t> function the excel files will be generated</a:t>
            </a:r>
          </a:p>
        </p:txBody>
      </p:sp>
      <p:sp>
        <p:nvSpPr>
          <p:cNvPr id="2" name="Title 1"/>
          <p:cNvSpPr>
            <a:spLocks noGrp="1"/>
          </p:cNvSpPr>
          <p:nvPr>
            <p:ph type="title"/>
          </p:nvPr>
        </p:nvSpPr>
        <p:spPr/>
        <p:txBody>
          <a:bodyPr/>
          <a:lstStyle/>
          <a:p>
            <a:r>
              <a:rPr lang="en-US" dirty="0" err="1" smtClean="0"/>
              <a:t>TestSet</a:t>
            </a:r>
            <a:r>
              <a:rPr lang="en-US" dirty="0" smtClean="0"/>
              <a:t> class</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Autofit/>
          </a:bodyPr>
          <a:lstStyle/>
          <a:p>
            <a:pPr marL="0" indent="0" algn="just">
              <a:buNone/>
            </a:pPr>
            <a:r>
              <a:rPr lang="en-US" sz="1800" dirty="0" smtClean="0"/>
              <a:t>If you want </a:t>
            </a:r>
            <a:r>
              <a:rPr lang="en-US" sz="1800" dirty="0" smtClean="0"/>
              <a:t>to have more </a:t>
            </a:r>
            <a:r>
              <a:rPr lang="en-US" sz="1800" dirty="0" smtClean="0"/>
              <a:t>control of the </a:t>
            </a:r>
            <a:r>
              <a:rPr lang="en-US" sz="1800" dirty="0" smtClean="0"/>
              <a:t>results, </a:t>
            </a:r>
            <a:r>
              <a:rPr lang="en-US" sz="1800" dirty="0" smtClean="0"/>
              <a:t>the Test class if what you are looking for. The Test class runs an algorithm over a document set, retrieving all the algorithm answers. Here is a sample code snippet:</a:t>
            </a:r>
          </a:p>
          <a:p>
            <a:pPr marL="0" indent="0" algn="just">
              <a:buNone/>
            </a:pPr>
            <a:r>
              <a:rPr lang="en-US" sz="1800" i="1" dirty="0" smtClean="0"/>
              <a:t>import </a:t>
            </a:r>
            <a:r>
              <a:rPr lang="en-US" sz="1800" i="1" dirty="0" err="1" smtClean="0"/>
              <a:t>cic.wsd.testing.Test</a:t>
            </a:r>
            <a:r>
              <a:rPr lang="en-US" sz="1800" i="1" dirty="0" smtClean="0"/>
              <a:t>;</a:t>
            </a:r>
          </a:p>
          <a:p>
            <a:pPr marL="0" indent="0" algn="just">
              <a:buNone/>
            </a:pPr>
            <a:r>
              <a:rPr lang="en-US" sz="1800" i="1" dirty="0" smtClean="0"/>
              <a:t>import </a:t>
            </a:r>
            <a:r>
              <a:rPr lang="en-US" sz="1800" i="1" dirty="0" err="1" smtClean="0"/>
              <a:t>cic.wordnet.WordNet</a:t>
            </a:r>
            <a:r>
              <a:rPr lang="en-US" sz="1800" i="1" dirty="0" smtClean="0"/>
              <a:t>;</a:t>
            </a:r>
          </a:p>
          <a:p>
            <a:pPr marL="0" indent="0" algn="just">
              <a:buNone/>
            </a:pPr>
            <a:r>
              <a:rPr lang="en-US" sz="1800" i="1" dirty="0" smtClean="0"/>
              <a:t>…</a:t>
            </a:r>
          </a:p>
          <a:p>
            <a:pPr marL="0" indent="0" algn="just">
              <a:buNone/>
            </a:pPr>
            <a:r>
              <a:rPr lang="en-US" sz="1800" i="1" dirty="0" smtClean="0"/>
              <a:t>//Initialize WordNet connector</a:t>
            </a:r>
          </a:p>
          <a:p>
            <a:pPr marL="0" indent="0" algn="just">
              <a:buNone/>
            </a:pPr>
            <a:r>
              <a:rPr lang="es-MX" sz="1800" i="1" dirty="0" err="1" smtClean="0"/>
              <a:t>WordNet.setPath</a:t>
            </a:r>
            <a:r>
              <a:rPr lang="es-MX" sz="1800" i="1" dirty="0" smtClean="0"/>
              <a:t>("CICWN/");</a:t>
            </a:r>
          </a:p>
          <a:p>
            <a:pPr marL="0" indent="0" algn="just">
              <a:buNone/>
            </a:pPr>
            <a:r>
              <a:rPr lang="es-MX" sz="1800" i="1" dirty="0" err="1" smtClean="0"/>
              <a:t>WordNet.loadDataBase</a:t>
            </a:r>
            <a:r>
              <a:rPr lang="es-MX" sz="1800" i="1" dirty="0" smtClean="0"/>
              <a:t>(</a:t>
            </a:r>
            <a:r>
              <a:rPr lang="es-MX" sz="1800" i="1" dirty="0" err="1" smtClean="0"/>
              <a:t>KNSources</a:t>
            </a:r>
            <a:r>
              <a:rPr lang="es-MX" sz="1800" i="1" dirty="0" smtClean="0"/>
              <a:t>);</a:t>
            </a:r>
          </a:p>
          <a:p>
            <a:pPr marL="0" indent="0" algn="just">
              <a:buNone/>
            </a:pPr>
            <a:r>
              <a:rPr lang="es-MX" sz="1800" i="1" dirty="0" smtClean="0"/>
              <a:t>//</a:t>
            </a:r>
            <a:r>
              <a:rPr lang="es-MX" sz="1800" i="1" dirty="0" err="1" smtClean="0"/>
              <a:t>Initialize</a:t>
            </a:r>
            <a:r>
              <a:rPr lang="es-MX" sz="1800" i="1" dirty="0" smtClean="0"/>
              <a:t> </a:t>
            </a:r>
            <a:r>
              <a:rPr lang="es-MX" sz="1800" i="1" dirty="0" err="1" smtClean="0"/>
              <a:t>the</a:t>
            </a:r>
            <a:r>
              <a:rPr lang="es-MX" sz="1800" i="1" dirty="0" smtClean="0"/>
              <a:t> Test </a:t>
            </a:r>
            <a:r>
              <a:rPr lang="es-MX" sz="1800" i="1" dirty="0" err="1" smtClean="0"/>
              <a:t>object</a:t>
            </a:r>
            <a:endParaRPr lang="es-MX" sz="1800" i="1" dirty="0" smtClean="0"/>
          </a:p>
          <a:p>
            <a:pPr marL="809625" indent="-809625" algn="just">
              <a:buNone/>
            </a:pPr>
            <a:r>
              <a:rPr lang="en-US" sz="1800" i="1" dirty="0" smtClean="0"/>
              <a:t>Test t=new Test(</a:t>
            </a:r>
            <a:r>
              <a:rPr lang="en-US" sz="1800" i="1" dirty="0" err="1" smtClean="0"/>
              <a:t>docList</a:t>
            </a:r>
            <a:r>
              <a:rPr lang="en-US" sz="1800" i="1" dirty="0" smtClean="0"/>
              <a:t>, WSD, 4, </a:t>
            </a:r>
            <a:r>
              <a:rPr lang="en-US" sz="1800" i="1" dirty="0" err="1" smtClean="0"/>
              <a:t>backoff</a:t>
            </a:r>
            <a:r>
              <a:rPr lang="en-US" sz="1800" i="1" dirty="0" smtClean="0"/>
              <a:t>, </a:t>
            </a:r>
            <a:r>
              <a:rPr lang="en-US" sz="1800" i="1" dirty="0" err="1" smtClean="0"/>
              <a:t>testsetName</a:t>
            </a:r>
            <a:r>
              <a:rPr lang="en-US" sz="1800" i="1" dirty="0" smtClean="0"/>
              <a:t>, tie, </a:t>
            </a:r>
            <a:r>
              <a:rPr lang="en-US" sz="1800" i="1" dirty="0" err="1" smtClean="0"/>
              <a:t>conditionList</a:t>
            </a:r>
            <a:r>
              <a:rPr lang="en-US" sz="1800" i="1" dirty="0" smtClean="0"/>
              <a:t>, </a:t>
            </a:r>
            <a:r>
              <a:rPr lang="en-US" sz="1800" i="1" dirty="0" err="1" smtClean="0"/>
              <a:t>retrievedSenses</a:t>
            </a:r>
            <a:r>
              <a:rPr lang="en-US" sz="1800" i="1" dirty="0" smtClean="0"/>
              <a:t>, </a:t>
            </a:r>
            <a:r>
              <a:rPr lang="en-US" sz="1800" i="1" dirty="0" err="1" smtClean="0"/>
              <a:t>KNSources</a:t>
            </a:r>
            <a:r>
              <a:rPr lang="en-US" sz="1800" i="1" dirty="0" smtClean="0"/>
              <a:t>);</a:t>
            </a:r>
          </a:p>
          <a:p>
            <a:pPr marL="809625" indent="-809625" algn="just">
              <a:buNone/>
            </a:pPr>
            <a:r>
              <a:rPr lang="en-US" sz="1800" i="1" dirty="0" smtClean="0"/>
              <a:t>//Generate the answers for each word in each target document</a:t>
            </a:r>
          </a:p>
          <a:p>
            <a:pPr marL="809625" indent="-809625" algn="just">
              <a:buNone/>
            </a:pPr>
            <a:r>
              <a:rPr lang="en-US" sz="1800" i="1" dirty="0" err="1" smtClean="0"/>
              <a:t>ArrayList</a:t>
            </a:r>
            <a:r>
              <a:rPr lang="en-US" sz="1800" i="1" dirty="0" smtClean="0"/>
              <a:t>&lt;</a:t>
            </a:r>
            <a:r>
              <a:rPr lang="en-US" sz="1800" i="1" dirty="0" err="1" smtClean="0"/>
              <a:t>ArrayList</a:t>
            </a:r>
            <a:r>
              <a:rPr lang="en-US" sz="1800" i="1" dirty="0" smtClean="0"/>
              <a:t>&lt;Decision&gt;&gt; decisions=</a:t>
            </a:r>
            <a:r>
              <a:rPr lang="en-US" sz="1800" i="1" dirty="0" err="1" smtClean="0"/>
              <a:t>t.run</a:t>
            </a:r>
            <a:r>
              <a:rPr lang="en-US" sz="1800" i="1" dirty="0" smtClean="0"/>
              <a:t>();</a:t>
            </a:r>
          </a:p>
          <a:p>
            <a:pPr marL="0" indent="0" algn="just">
              <a:buNone/>
            </a:pPr>
            <a:r>
              <a:rPr lang="en-US" sz="1800" dirty="0" smtClean="0"/>
              <a:t>…</a:t>
            </a:r>
          </a:p>
        </p:txBody>
      </p:sp>
      <p:sp>
        <p:nvSpPr>
          <p:cNvPr id="2" name="Title 1"/>
          <p:cNvSpPr>
            <a:spLocks noGrp="1"/>
          </p:cNvSpPr>
          <p:nvPr>
            <p:ph type="title"/>
          </p:nvPr>
        </p:nvSpPr>
        <p:spPr/>
        <p:txBody>
          <a:bodyPr/>
          <a:lstStyle/>
          <a:p>
            <a:r>
              <a:rPr lang="en-US" dirty="0" smtClean="0"/>
              <a:t>Test class (1)</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57200" y="1285860"/>
            <a:ext cx="8229600" cy="4643470"/>
          </a:xfrm>
        </p:spPr>
        <p:txBody>
          <a:bodyPr>
            <a:noAutofit/>
          </a:bodyPr>
          <a:lstStyle/>
          <a:p>
            <a:pPr marL="0" indent="0" algn="just">
              <a:buNone/>
            </a:pPr>
            <a:r>
              <a:rPr lang="en-US" sz="1800" dirty="0" smtClean="0"/>
              <a:t>Let us explain the code a little bit.</a:t>
            </a:r>
          </a:p>
          <a:p>
            <a:pPr marL="719138" indent="0" algn="just">
              <a:buNone/>
            </a:pPr>
            <a:r>
              <a:rPr lang="es-MX" sz="1800" i="1" dirty="0" err="1" smtClean="0"/>
              <a:t>WordNet.setPath</a:t>
            </a:r>
            <a:r>
              <a:rPr lang="es-MX" sz="1800" i="1" dirty="0" smtClean="0"/>
              <a:t>("CICWN/");</a:t>
            </a:r>
          </a:p>
          <a:p>
            <a:pPr marL="719138" indent="0" algn="just">
              <a:buNone/>
            </a:pPr>
            <a:r>
              <a:rPr lang="es-MX" sz="1800" i="1" dirty="0" err="1" smtClean="0"/>
              <a:t>WordNet.loadDataBase</a:t>
            </a:r>
            <a:r>
              <a:rPr lang="es-MX" sz="1800" i="1" dirty="0" smtClean="0"/>
              <a:t>(</a:t>
            </a:r>
            <a:r>
              <a:rPr lang="es-MX" sz="1800" i="1" dirty="0" err="1" smtClean="0"/>
              <a:t>KNSources</a:t>
            </a:r>
            <a:r>
              <a:rPr lang="es-MX" sz="1800" i="1" dirty="0" smtClean="0"/>
              <a:t>);</a:t>
            </a:r>
          </a:p>
          <a:p>
            <a:pPr marL="0" indent="0" algn="just">
              <a:buNone/>
            </a:pPr>
            <a:r>
              <a:rPr lang="en-US" sz="1800" dirty="0" smtClean="0"/>
              <a:t>The previous two code lines load WordNet 3.1 dictionary. </a:t>
            </a:r>
            <a:r>
              <a:rPr lang="en-US" sz="1800" i="1" dirty="0" err="1" smtClean="0"/>
              <a:t>setPath</a:t>
            </a:r>
            <a:r>
              <a:rPr lang="en-US" sz="1800" i="1" dirty="0" smtClean="0"/>
              <a:t>(path)</a:t>
            </a:r>
            <a:r>
              <a:rPr lang="en-US" sz="1800" dirty="0" smtClean="0"/>
              <a:t> tells the connector where WordNet lexicography files are placed. </a:t>
            </a:r>
            <a:r>
              <a:rPr lang="en-US" sz="1800" i="1" dirty="0" err="1" smtClean="0"/>
              <a:t>loadDataBase</a:t>
            </a:r>
            <a:r>
              <a:rPr lang="en-US" sz="1800" i="1" dirty="0" smtClean="0"/>
              <a:t>(</a:t>
            </a:r>
            <a:r>
              <a:rPr lang="en-US" sz="1800" i="1" dirty="0" err="1" smtClean="0"/>
              <a:t>KNSources</a:t>
            </a:r>
            <a:r>
              <a:rPr lang="en-US" sz="1800" i="1" dirty="0" smtClean="0"/>
              <a:t>)</a:t>
            </a:r>
            <a:r>
              <a:rPr lang="en-US" sz="1800" dirty="0" smtClean="0"/>
              <a:t> </a:t>
            </a:r>
            <a:r>
              <a:rPr lang="en-US" sz="1800" dirty="0" smtClean="0"/>
              <a:t>create </a:t>
            </a:r>
            <a:r>
              <a:rPr lang="en-US" sz="1800" dirty="0" smtClean="0"/>
              <a:t>the bag of words for all senses by using the specified knowledge sources. </a:t>
            </a:r>
            <a:r>
              <a:rPr lang="en-US" sz="1800" dirty="0" smtClean="0"/>
              <a:t>Valid </a:t>
            </a:r>
            <a:r>
              <a:rPr lang="en-US" sz="1800" dirty="0" err="1" smtClean="0"/>
              <a:t>KNsources</a:t>
            </a:r>
            <a:r>
              <a:rPr lang="en-US" sz="1800" dirty="0" smtClean="0"/>
              <a:t> values </a:t>
            </a:r>
            <a:r>
              <a:rPr lang="en-US" sz="1800" dirty="0" smtClean="0"/>
              <a:t>are:</a:t>
            </a:r>
          </a:p>
          <a:p>
            <a:pPr marL="0" indent="0" algn="just"/>
            <a:r>
              <a:rPr lang="en-US" sz="1800" dirty="0" err="1" smtClean="0"/>
              <a:t>WNGlosses</a:t>
            </a:r>
            <a:r>
              <a:rPr lang="en-US" sz="1800" dirty="0" smtClean="0"/>
              <a:t>: Definitions extracted from WordNet 3.1</a:t>
            </a:r>
          </a:p>
          <a:p>
            <a:pPr marL="0" indent="0" algn="just"/>
            <a:r>
              <a:rPr lang="en-US" sz="1800" dirty="0" err="1" smtClean="0"/>
              <a:t>WNSamples</a:t>
            </a:r>
            <a:r>
              <a:rPr lang="en-US" sz="1800" dirty="0" smtClean="0"/>
              <a:t>: Samples extracted from WordNet 3.1</a:t>
            </a:r>
          </a:p>
          <a:p>
            <a:pPr marL="0" indent="0" algn="just"/>
            <a:r>
              <a:rPr lang="en-US" sz="1800" dirty="0" smtClean="0"/>
              <a:t>SemCor: SemCor corpus</a:t>
            </a:r>
          </a:p>
          <a:p>
            <a:pPr marL="0" indent="0" algn="just">
              <a:buNone/>
            </a:pPr>
            <a:r>
              <a:rPr lang="en-US" sz="1800" dirty="0" smtClean="0"/>
              <a:t>You can combine these sources, I.E.:</a:t>
            </a:r>
          </a:p>
          <a:p>
            <a:pPr marL="0" indent="0" algn="just"/>
            <a:r>
              <a:rPr lang="en-US" sz="1800" dirty="0" smtClean="0"/>
              <a:t>"</a:t>
            </a:r>
            <a:r>
              <a:rPr lang="en-US" sz="1800" dirty="0" err="1" smtClean="0"/>
              <a:t>WNGlosses;WNSamples</a:t>
            </a:r>
            <a:r>
              <a:rPr lang="en-US" sz="1800" dirty="0" smtClean="0"/>
              <a:t>“</a:t>
            </a:r>
          </a:p>
          <a:p>
            <a:pPr marL="0" indent="0" algn="just"/>
            <a:r>
              <a:rPr lang="en-US" sz="1800" dirty="0" smtClean="0"/>
              <a:t>“SemCor”</a:t>
            </a:r>
          </a:p>
          <a:p>
            <a:pPr marL="0" indent="0" algn="just"/>
            <a:r>
              <a:rPr lang="en-US" sz="1800" dirty="0" smtClean="0"/>
              <a:t>“</a:t>
            </a:r>
            <a:r>
              <a:rPr lang="en-US" sz="1800" dirty="0" err="1" smtClean="0"/>
              <a:t>WNGlosses;SemCor</a:t>
            </a:r>
            <a:r>
              <a:rPr lang="en-US" sz="1800" dirty="0" smtClean="0"/>
              <a:t>"</a:t>
            </a:r>
          </a:p>
        </p:txBody>
      </p:sp>
      <p:sp>
        <p:nvSpPr>
          <p:cNvPr id="2" name="Title 1"/>
          <p:cNvSpPr>
            <a:spLocks noGrp="1"/>
          </p:cNvSpPr>
          <p:nvPr>
            <p:ph type="title"/>
          </p:nvPr>
        </p:nvSpPr>
        <p:spPr>
          <a:xfrm>
            <a:off x="457200" y="274638"/>
            <a:ext cx="8229600" cy="1082660"/>
          </a:xfrm>
        </p:spPr>
        <p:txBody>
          <a:bodyPr/>
          <a:lstStyle/>
          <a:p>
            <a:r>
              <a:rPr lang="en-US" dirty="0" smtClean="0"/>
              <a:t>Test class (2)</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57200" y="1285860"/>
            <a:ext cx="8229600" cy="4643470"/>
          </a:xfrm>
        </p:spPr>
        <p:txBody>
          <a:bodyPr>
            <a:noAutofit/>
          </a:bodyPr>
          <a:lstStyle/>
          <a:p>
            <a:pPr marL="0" indent="0" algn="just">
              <a:buNone/>
            </a:pPr>
            <a:r>
              <a:rPr lang="es-MX" sz="1800" dirty="0" smtClean="0"/>
              <a:t>Test constructor </a:t>
            </a:r>
            <a:r>
              <a:rPr lang="en-US" sz="1800" dirty="0" smtClean="0"/>
              <a:t>has the following arguments:</a:t>
            </a:r>
          </a:p>
          <a:p>
            <a:pPr marL="0" indent="0" algn="just">
              <a:buNone/>
            </a:pPr>
            <a:r>
              <a:rPr lang="en-US" sz="1800" i="1" dirty="0" smtClean="0"/>
              <a:t>Test </a:t>
            </a:r>
            <a:r>
              <a:rPr lang="en-US" sz="1800" i="1" dirty="0" smtClean="0"/>
              <a:t>t=new Test(</a:t>
            </a:r>
            <a:r>
              <a:rPr lang="en-US" sz="1800" i="1" dirty="0" err="1" smtClean="0"/>
              <a:t>docList</a:t>
            </a:r>
            <a:r>
              <a:rPr lang="en-US" sz="1800" i="1" dirty="0" smtClean="0"/>
              <a:t>, WSD, 4, </a:t>
            </a:r>
            <a:r>
              <a:rPr lang="en-US" sz="1800" i="1" dirty="0" err="1" smtClean="0"/>
              <a:t>backoff</a:t>
            </a:r>
            <a:r>
              <a:rPr lang="en-US" sz="1800" i="1" dirty="0" smtClean="0"/>
              <a:t>, </a:t>
            </a:r>
            <a:r>
              <a:rPr lang="en-US" sz="1800" i="1" dirty="0" err="1" smtClean="0"/>
              <a:t>testsetName</a:t>
            </a:r>
            <a:r>
              <a:rPr lang="en-US" sz="1800" i="1" dirty="0" smtClean="0"/>
              <a:t>, tie, </a:t>
            </a:r>
            <a:r>
              <a:rPr lang="en-US" sz="1800" i="1" dirty="0" err="1" smtClean="0"/>
              <a:t>conditionList</a:t>
            </a:r>
            <a:r>
              <a:rPr lang="en-US" sz="1800" i="1" dirty="0" smtClean="0"/>
              <a:t>, </a:t>
            </a:r>
            <a:r>
              <a:rPr lang="en-US" sz="1800" i="1" dirty="0" err="1" smtClean="0"/>
              <a:t>retrievedSenses</a:t>
            </a:r>
            <a:r>
              <a:rPr lang="en-US" sz="1800" i="1" dirty="0" smtClean="0"/>
              <a:t>, </a:t>
            </a:r>
            <a:r>
              <a:rPr lang="en-US" sz="1800" i="1" dirty="0" err="1" smtClean="0"/>
              <a:t>KNSources</a:t>
            </a:r>
            <a:r>
              <a:rPr lang="en-US" sz="1800" i="1" dirty="0" smtClean="0"/>
              <a:t>);</a:t>
            </a:r>
          </a:p>
          <a:p>
            <a:pPr marL="0" indent="0" algn="just"/>
            <a:r>
              <a:rPr lang="en-US" sz="1800" b="1" dirty="0" err="1" smtClean="0"/>
              <a:t>docList</a:t>
            </a:r>
            <a:r>
              <a:rPr lang="en-US" sz="1800" b="1" dirty="0" smtClean="0"/>
              <a:t>:</a:t>
            </a:r>
            <a:r>
              <a:rPr lang="en-US" sz="1800" dirty="0" smtClean="0"/>
              <a:t> an </a:t>
            </a:r>
            <a:r>
              <a:rPr lang="en-US" sz="1800" dirty="0" err="1" smtClean="0"/>
              <a:t>ArrayList</a:t>
            </a:r>
            <a:r>
              <a:rPr lang="en-US" sz="1800" dirty="0" smtClean="0"/>
              <a:t>&lt;Input&gt; containing the loaded test set.</a:t>
            </a:r>
          </a:p>
          <a:p>
            <a:pPr marL="90488" indent="-90488" algn="just"/>
            <a:r>
              <a:rPr lang="en-US" sz="1800" b="1" dirty="0" smtClean="0"/>
              <a:t>WSD: </a:t>
            </a:r>
            <a:r>
              <a:rPr lang="en-US" sz="1800" dirty="0" smtClean="0"/>
              <a:t>an instance of any WSD algorithm found in the disambiguation package.</a:t>
            </a:r>
          </a:p>
          <a:p>
            <a:pPr marL="90488" indent="-90488" algn="just"/>
            <a:r>
              <a:rPr lang="en-US" sz="1800" b="1" dirty="0" smtClean="0"/>
              <a:t>Window Size: </a:t>
            </a:r>
            <a:r>
              <a:rPr lang="en-US" sz="1800" dirty="0" smtClean="0"/>
              <a:t>a number specifying how many words are going to be retrieved from the context.</a:t>
            </a:r>
          </a:p>
          <a:p>
            <a:pPr marL="90488" indent="-90488" algn="just"/>
            <a:r>
              <a:rPr lang="en-US" sz="1800" b="1" dirty="0" err="1" smtClean="0"/>
              <a:t>backoff</a:t>
            </a:r>
            <a:r>
              <a:rPr lang="en-US" sz="1800" b="1" dirty="0" smtClean="0"/>
              <a:t>: </a:t>
            </a:r>
            <a:r>
              <a:rPr lang="en-US" sz="1800" dirty="0" smtClean="0"/>
              <a:t>an instance of any WSD algorithm found in the disambiguation package that is going to be used as back-off strategy. It accepts null.</a:t>
            </a:r>
          </a:p>
          <a:p>
            <a:pPr marL="90488" indent="-90488" algn="just"/>
            <a:r>
              <a:rPr lang="en-US" sz="1800" b="1" dirty="0" err="1" smtClean="0"/>
              <a:t>testsetName</a:t>
            </a:r>
            <a:r>
              <a:rPr lang="en-US" sz="1800" b="1" dirty="0" smtClean="0"/>
              <a:t>: </a:t>
            </a:r>
            <a:r>
              <a:rPr lang="en-US" sz="1800" dirty="0" smtClean="0"/>
              <a:t>Name of the test set you are solving. If you do not want to </a:t>
            </a:r>
            <a:r>
              <a:rPr lang="en-US" sz="1800" dirty="0" smtClean="0"/>
              <a:t>set a </a:t>
            </a:r>
            <a:r>
              <a:rPr lang="en-US" sz="1800" dirty="0" smtClean="0"/>
              <a:t>name you can simply use the path. </a:t>
            </a:r>
            <a:endParaRPr lang="en-US" sz="1800" b="1" dirty="0" smtClean="0"/>
          </a:p>
          <a:p>
            <a:pPr marL="90488" indent="-90488" algn="just"/>
            <a:r>
              <a:rPr lang="en-US" sz="1800" b="1" dirty="0" smtClean="0"/>
              <a:t>tie: </a:t>
            </a:r>
            <a:r>
              <a:rPr lang="en-US" sz="1800" dirty="0" smtClean="0"/>
              <a:t>an instance of any WSD algorithm found in the disambiguation package that is going to be used as tie solving strategy (i.e., when the algorithm return more than a single answer). It accepts null.</a:t>
            </a:r>
          </a:p>
          <a:p>
            <a:pPr marL="90488" indent="-90488" algn="just"/>
            <a:endParaRPr lang="en-US" sz="1800" b="1" dirty="0" smtClean="0"/>
          </a:p>
        </p:txBody>
      </p:sp>
      <p:sp>
        <p:nvSpPr>
          <p:cNvPr id="2" name="Title 1"/>
          <p:cNvSpPr>
            <a:spLocks noGrp="1"/>
          </p:cNvSpPr>
          <p:nvPr>
            <p:ph type="title"/>
          </p:nvPr>
        </p:nvSpPr>
        <p:spPr>
          <a:xfrm>
            <a:off x="457200" y="274638"/>
            <a:ext cx="8229600" cy="1082660"/>
          </a:xfrm>
        </p:spPr>
        <p:txBody>
          <a:bodyPr/>
          <a:lstStyle/>
          <a:p>
            <a:r>
              <a:rPr lang="en-US" dirty="0" smtClean="0"/>
              <a:t>Test class (3)</a:t>
            </a:r>
            <a:endParaRPr lang="en-US" dirty="0"/>
          </a:p>
        </p:txBody>
      </p:sp>
      <p:pic>
        <p:nvPicPr>
          <p:cNvPr id="5" name="Picture 4" descr="Logo_cic_ipn.jpg"/>
          <p:cNvPicPr>
            <a:picLocks noChangeAspect="1"/>
          </p:cNvPicPr>
          <p:nvPr/>
        </p:nvPicPr>
        <p:blipFill>
          <a:blip r:embed="rId2"/>
          <a:stretch>
            <a:fillRect/>
          </a:stretch>
        </p:blipFill>
        <p:spPr>
          <a:xfrm>
            <a:off x="8215338" y="6215082"/>
            <a:ext cx="819121" cy="57148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745</TotalTime>
  <Words>2407</Words>
  <Application>Microsoft Office PowerPoint</Application>
  <PresentationFormat>On-screen Show (4:3)</PresentationFormat>
  <Paragraphs>200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CICWSD: programming guide</vt:lpstr>
      <vt:lpstr>Contents</vt:lpstr>
      <vt:lpstr>What is CICWSD?</vt:lpstr>
      <vt:lpstr>Quick Start</vt:lpstr>
      <vt:lpstr>Adding CICWSD to your code</vt:lpstr>
      <vt:lpstr>TestSet class</vt:lpstr>
      <vt:lpstr>Test class (1)</vt:lpstr>
      <vt:lpstr>Test class (2)</vt:lpstr>
      <vt:lpstr>Test class (3)</vt:lpstr>
      <vt:lpstr>Test class (4)</vt:lpstr>
      <vt:lpstr>Test class (5)</vt:lpstr>
      <vt:lpstr>Input class (1)</vt:lpstr>
      <vt:lpstr>Input class (2)</vt:lpstr>
      <vt:lpstr>AmbiguousWord class</vt:lpstr>
      <vt:lpstr>WSDAlgorithm class (1)</vt:lpstr>
      <vt:lpstr>WSDAlgorithm class (2)</vt:lpstr>
      <vt:lpstr>Decision class (1)</vt:lpstr>
      <vt:lpstr>Decision class (2)</vt:lpstr>
      <vt:lpstr>Condition class</vt:lpstr>
      <vt:lpstr>Pruning class</vt:lpstr>
      <vt:lpstr>Contact information</vt:lpstr>
      <vt:lpstr>References (1)</vt:lpstr>
      <vt:lpstr>References (2)</vt:lpstr>
      <vt:lpstr>References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CICWSD: A simple Java WSD API</dc:title>
  <dc:creator>gupy</dc:creator>
  <cp:lastModifiedBy>gupy</cp:lastModifiedBy>
  <cp:revision>131</cp:revision>
  <dcterms:created xsi:type="dcterms:W3CDTF">2012-10-08T17:14:28Z</dcterms:created>
  <dcterms:modified xsi:type="dcterms:W3CDTF">2012-10-22T19:12:19Z</dcterms:modified>
</cp:coreProperties>
</file>