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58" r:id="rId5"/>
    <p:sldId id="259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7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81DC6F-432E-48CB-AE41-A71CB2DF59BE}" type="datetimeFigureOut">
              <a:rPr lang="es-ES" smtClean="0"/>
              <a:pPr/>
              <a:t>22/10/2012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50B02C-3A3C-454A-B465-1F6044BD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acovj@hotmail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org/licenses/gpl-2.0.html" TargetMode="External"/><Relationship Id="rId2" Type="http://schemas.openxmlformats.org/officeDocument/2006/relationships/hyperlink" Target="http://jexcelapi.sourceforg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viveros.gelbukh.com/downloads/CICWSD-1.0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CICWSD: results interpretation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Francisco </a:t>
            </a:r>
            <a:r>
              <a:rPr lang="en-US" dirty="0" err="1" smtClean="0"/>
              <a:t>Viveros-Jiménez</a:t>
            </a:r>
            <a:endParaRPr lang="en-US" dirty="0" smtClean="0"/>
          </a:p>
          <a:p>
            <a:r>
              <a:rPr lang="en-US" dirty="0" smtClean="0"/>
              <a:t>Alexander </a:t>
            </a:r>
            <a:r>
              <a:rPr lang="en-US" dirty="0" err="1" smtClean="0"/>
              <a:t>Gelbukh</a:t>
            </a:r>
            <a:endParaRPr lang="en-US" dirty="0" smtClean="0"/>
          </a:p>
          <a:p>
            <a:r>
              <a:rPr lang="en-US" dirty="0" err="1" smtClean="0"/>
              <a:t>Grigori</a:t>
            </a:r>
            <a:r>
              <a:rPr lang="en-US" dirty="0" smtClean="0"/>
              <a:t> </a:t>
            </a:r>
            <a:r>
              <a:rPr lang="en-US" dirty="0" err="1" smtClean="0"/>
              <a:t>Sidorov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71438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57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This sheet contains the frequency and IDF of the words inside the target documents. The information is presented as following:</a:t>
            </a:r>
          </a:p>
          <a:p>
            <a:pPr marL="0" indent="0" algn="just"/>
            <a:r>
              <a:rPr lang="en-US" sz="1800" b="1" dirty="0" smtClean="0"/>
              <a:t>Rows: </a:t>
            </a:r>
            <a:r>
              <a:rPr lang="en-US" sz="1800" dirty="0" smtClean="0"/>
              <a:t>Each row contains information for every word inside the target documents.</a:t>
            </a:r>
          </a:p>
          <a:p>
            <a:pPr marL="0" indent="0" algn="just"/>
            <a:r>
              <a:rPr lang="en-US" sz="1800" b="1" dirty="0" smtClean="0"/>
              <a:t>First N columns: </a:t>
            </a:r>
            <a:r>
              <a:rPr lang="en-US" sz="1800" dirty="0" smtClean="0"/>
              <a:t>The first N columns contain the frequency of the word inside each target document. N is the number of target documents.</a:t>
            </a:r>
          </a:p>
          <a:p>
            <a:pPr marL="0" indent="0" algn="just"/>
            <a:r>
              <a:rPr lang="en-US" sz="1800" b="1" dirty="0" smtClean="0"/>
              <a:t>Overall appearances: </a:t>
            </a:r>
            <a:r>
              <a:rPr lang="en-US" sz="1800" dirty="0" smtClean="0"/>
              <a:t>Is the frequency of the word in all the target documents.</a:t>
            </a:r>
          </a:p>
          <a:p>
            <a:pPr marL="0" indent="0" algn="just"/>
            <a:r>
              <a:rPr lang="en-US" sz="1800" b="1" dirty="0" smtClean="0"/>
              <a:t>IDF: </a:t>
            </a:r>
            <a:r>
              <a:rPr lang="en-US" sz="1800" dirty="0" smtClean="0"/>
              <a:t>Is the calculated IDF of the target word. IDF is calculated from the loaded samples and/or definitions.</a:t>
            </a:r>
            <a:endParaRPr lang="en-US" sz="1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dirty="0" smtClean="0"/>
              <a:t>Problem summary sheet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57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This sheet contains some interesting data regarding disambiguation. The data is presented as following:</a:t>
            </a:r>
          </a:p>
          <a:p>
            <a:pPr marL="0" indent="0" algn="just"/>
            <a:r>
              <a:rPr lang="en-US" sz="1800" b="1" dirty="0" smtClean="0"/>
              <a:t>Rows: </a:t>
            </a:r>
            <a:r>
              <a:rPr lang="en-US" sz="1600" dirty="0" smtClean="0"/>
              <a:t>Each row shows the measures registered in each test set document. The final row contains the obtained overall results.</a:t>
            </a:r>
          </a:p>
          <a:p>
            <a:pPr marL="0" indent="0" algn="just"/>
            <a:r>
              <a:rPr lang="en-US" sz="1600" b="1" dirty="0" smtClean="0"/>
              <a:t>Average words used column: </a:t>
            </a:r>
            <a:r>
              <a:rPr lang="en-US" sz="1600" dirty="0" smtClean="0"/>
              <a:t>Is the number of words from the window that allow the algorithm giving an answer. I.E. if you set a window size of 4 and this column contains a 2, this means that only 2 of these 4 words were useful for disambiguation.</a:t>
            </a:r>
          </a:p>
          <a:p>
            <a:pPr marL="0" indent="0" algn="just"/>
            <a:r>
              <a:rPr lang="en-US" sz="1600" b="1" dirty="0" smtClean="0"/>
              <a:t>Average sense addressed: </a:t>
            </a:r>
            <a:r>
              <a:rPr lang="en-US" sz="1600" dirty="0" smtClean="0"/>
              <a:t>Is the number of senses which score more than a 0 (meaning that they are possible answers).</a:t>
            </a:r>
          </a:p>
          <a:p>
            <a:pPr marL="0" indent="0" algn="just"/>
            <a:r>
              <a:rPr lang="en-US" sz="1600" b="1" dirty="0" smtClean="0"/>
              <a:t>Probability  of addressing the correct sense: </a:t>
            </a:r>
            <a:r>
              <a:rPr lang="en-US" sz="1600" dirty="0" smtClean="0"/>
              <a:t>is the probability of having the correct sense among the possible answers.</a:t>
            </a:r>
          </a:p>
          <a:p>
            <a:pPr marL="0" indent="0" algn="just"/>
            <a:r>
              <a:rPr lang="en-US" sz="1600" b="1" dirty="0" smtClean="0"/>
              <a:t>Average </a:t>
            </a:r>
            <a:r>
              <a:rPr lang="en-US" sz="1600" b="1" dirty="0" err="1" smtClean="0"/>
              <a:t>polysemy</a:t>
            </a:r>
            <a:r>
              <a:rPr lang="en-US" sz="1600" b="1" dirty="0" smtClean="0"/>
              <a:t>: </a:t>
            </a:r>
            <a:r>
              <a:rPr lang="en-US" sz="1600" dirty="0" smtClean="0"/>
              <a:t>is the average number of senses of  the attempted words.</a:t>
            </a:r>
          </a:p>
          <a:p>
            <a:pPr marL="0" indent="0" algn="just"/>
            <a:r>
              <a:rPr lang="en-US" sz="1600" b="1" dirty="0" smtClean="0"/>
              <a:t>Average score: </a:t>
            </a:r>
            <a:r>
              <a:rPr lang="en-US" sz="1600" dirty="0" smtClean="0"/>
              <a:t>is the average score of the algorithm ‘s selected answers.</a:t>
            </a:r>
            <a:endParaRPr lang="en-US" sz="1600" b="1" dirty="0" smtClean="0"/>
          </a:p>
          <a:p>
            <a:pPr marL="0" indent="0" algn="just"/>
            <a:endParaRPr lang="en-US" sz="1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dirty="0" smtClean="0"/>
              <a:t>Miscellaneous sheet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57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This sheet explains how each word was disambiguated. It is recommended that you do not generate this sheet for test sets with multiple documents and/or multiple WSD algorithms. The creation of this sheet requires a lot of computational resources. Data is presented for each attempted word showing the following information: target </a:t>
            </a:r>
            <a:r>
              <a:rPr lang="en-US" sz="1800" smtClean="0"/>
              <a:t>word, window </a:t>
            </a:r>
            <a:r>
              <a:rPr lang="en-US" sz="1800" dirty="0" smtClean="0"/>
              <a:t>words, score obtained for each sense, words that produce the </a:t>
            </a:r>
            <a:r>
              <a:rPr lang="en-US" sz="1800" smtClean="0"/>
              <a:t>score increments, and, </a:t>
            </a:r>
            <a:r>
              <a:rPr lang="en-US" sz="1800" dirty="0" smtClean="0"/>
              <a:t>the selected answer.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dirty="0" smtClean="0"/>
              <a:t>Detail sheet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For any question regarding the CICWSD API please contact Francisco </a:t>
            </a:r>
            <a:r>
              <a:rPr lang="en-US" sz="1800" dirty="0" err="1" smtClean="0"/>
              <a:t>Viveros-Jiménez</a:t>
            </a:r>
            <a:r>
              <a:rPr lang="en-US" sz="1800" dirty="0" smtClean="0"/>
              <a:t> by email (</a:t>
            </a:r>
            <a:r>
              <a:rPr lang="en-US" sz="1800" dirty="0" smtClean="0">
                <a:hlinkClick r:id="rId2"/>
              </a:rPr>
              <a:t>pacovj@hotmail.com</a:t>
            </a:r>
            <a:r>
              <a:rPr lang="en-US" sz="1800" dirty="0" smtClean="0"/>
              <a:t>) or Skype (</a:t>
            </a:r>
            <a:r>
              <a:rPr lang="en-US" sz="1800" dirty="0" err="1" smtClean="0">
                <a:solidFill>
                  <a:schemeClr val="accent2"/>
                </a:solidFill>
              </a:rPr>
              <a:t>pacovj</a:t>
            </a:r>
            <a:r>
              <a:rPr lang="en-US" sz="1800" dirty="0" smtClean="0">
                <a:solidFill>
                  <a:schemeClr val="accent2"/>
                </a:solidFill>
              </a:rPr>
              <a:t>)</a:t>
            </a:r>
            <a:r>
              <a:rPr lang="en-US" sz="1800" dirty="0" smtClean="0"/>
              <a:t>.</a:t>
            </a:r>
          </a:p>
          <a:p>
            <a:pPr marL="0" indent="0" algn="just">
              <a:buNone/>
            </a:pPr>
            <a:r>
              <a:rPr lang="en-US" sz="1800" dirty="0" smtClean="0"/>
              <a:t>Please cite the following paper in your work:</a:t>
            </a:r>
          </a:p>
          <a:p>
            <a:pPr marL="0" indent="0" algn="just">
              <a:buNone/>
            </a:pPr>
            <a:r>
              <a:rPr lang="en-US" sz="1800" dirty="0" err="1" smtClean="0"/>
              <a:t>Viveros-Jiménez</a:t>
            </a:r>
            <a:r>
              <a:rPr lang="en-US" sz="1800" dirty="0" smtClean="0"/>
              <a:t>, F., </a:t>
            </a:r>
            <a:r>
              <a:rPr lang="en-US" sz="1800" dirty="0" err="1" smtClean="0"/>
              <a:t>Gelbukh</a:t>
            </a:r>
            <a:r>
              <a:rPr lang="en-US" sz="1800" dirty="0" smtClean="0"/>
              <a:t>, A., </a:t>
            </a:r>
            <a:r>
              <a:rPr lang="en-US" sz="1800" dirty="0" err="1" smtClean="0"/>
              <a:t>Sidorov</a:t>
            </a:r>
            <a:r>
              <a:rPr lang="en-US" sz="1800" dirty="0" smtClean="0"/>
              <a:t>, G.: Improving Simplified Lesk Algorithm by using simple window selection practices. Submitted</a:t>
            </a:r>
            <a:r>
              <a:rPr lang="es-ES" sz="1800" dirty="0" smtClean="0"/>
              <a:t>.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Lesk M (1986) Automatic sense disambiguation using machine readable dictionaries: How to tell a pine cone from an ice cream cone. In Proc. of SIGDOC-86: 5th International Conference on Systems Documentation, Toronto, Canada.</a:t>
            </a:r>
            <a:endParaRPr lang="es-ES" sz="1800" dirty="0" smtClean="0"/>
          </a:p>
          <a:p>
            <a:r>
              <a:rPr lang="en-US" sz="1800" dirty="0" err="1" smtClean="0"/>
              <a:t>Rada</a:t>
            </a:r>
            <a:r>
              <a:rPr lang="en-US" sz="1800" dirty="0" smtClean="0"/>
              <a:t> R, Mill H, Bicknell  E, </a:t>
            </a:r>
            <a:r>
              <a:rPr lang="en-US" sz="1800" dirty="0" err="1" smtClean="0"/>
              <a:t>Blettner</a:t>
            </a:r>
            <a:r>
              <a:rPr lang="en-US" sz="1800" dirty="0" smtClean="0"/>
              <a:t> M  (1989) Development and  application of a metric on semantic nets, in IEEE Transactions on Systems, Man and Cybernetics, vol. 19, no. 1, pp 17-30.</a:t>
            </a:r>
            <a:endParaRPr lang="es-ES" sz="1800" dirty="0" smtClean="0"/>
          </a:p>
          <a:p>
            <a:r>
              <a:rPr lang="en-US" sz="1800" dirty="0" smtClean="0"/>
              <a:t>Miller G (1995) WordNet: A Lexical Database for English. Communications of the ACM Vol. 38, No. 11: 39-41.</a:t>
            </a:r>
            <a:endParaRPr lang="es-ES" sz="1800" dirty="0" smtClean="0"/>
          </a:p>
          <a:p>
            <a:r>
              <a:rPr lang="en-US" sz="1800" dirty="0" err="1" smtClean="0"/>
              <a:t>Agirre</a:t>
            </a:r>
            <a:r>
              <a:rPr lang="en-US" sz="1800" dirty="0" smtClean="0"/>
              <a:t> E, </a:t>
            </a:r>
            <a:r>
              <a:rPr lang="en-US" sz="1800" dirty="0" err="1" smtClean="0"/>
              <a:t>Rigau</a:t>
            </a:r>
            <a:r>
              <a:rPr lang="en-US" sz="1800" dirty="0" smtClean="0"/>
              <a:t> G (1996) Word Sense Disambiguation using Conceptual Density Proceedings of COLING'96, 16-22. Copenhagen (Denmark).</a:t>
            </a:r>
            <a:endParaRPr lang="es-ES" sz="1800" dirty="0" smtClean="0"/>
          </a:p>
          <a:p>
            <a:r>
              <a:rPr lang="en-US" sz="1800" dirty="0" err="1" smtClean="0"/>
              <a:t>Kilgarriff</a:t>
            </a:r>
            <a:r>
              <a:rPr lang="en-US" sz="1800" dirty="0" smtClean="0"/>
              <a:t> A (1997) I don't believe in word senses. Computers and the Humanities. 31(2), pp. 91–113.</a:t>
            </a:r>
            <a:endParaRPr lang="es-E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(1)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Edmonds P (2000) Designing a task for SENSEVAL-2. Tech. note. University of Brighton, Brighton. U.K.</a:t>
            </a:r>
            <a:endParaRPr lang="es-ES" sz="1800" dirty="0" smtClean="0"/>
          </a:p>
          <a:p>
            <a:r>
              <a:rPr lang="en-US" sz="1800" dirty="0" err="1" smtClean="0"/>
              <a:t>Kilgarriff</a:t>
            </a:r>
            <a:r>
              <a:rPr lang="en-US" sz="1800" dirty="0" smtClean="0"/>
              <a:t> A, </a:t>
            </a:r>
            <a:r>
              <a:rPr lang="en-US" sz="1800" dirty="0" err="1" smtClean="0"/>
              <a:t>Rosenzweig</a:t>
            </a:r>
            <a:r>
              <a:rPr lang="en-US" sz="1800" dirty="0" smtClean="0"/>
              <a:t> J (2000) English Framework and Results Computers and the Humanities 34 (1-2), Special Issue on SENSEVAL.</a:t>
            </a:r>
            <a:endParaRPr lang="es-ES" sz="1800" dirty="0" smtClean="0"/>
          </a:p>
          <a:p>
            <a:r>
              <a:rPr lang="en-US" sz="1800" dirty="0" err="1" smtClean="0"/>
              <a:t>Toutanova</a:t>
            </a:r>
            <a:r>
              <a:rPr lang="en-US" sz="1800" dirty="0" smtClean="0"/>
              <a:t> K, Manning C D (2000) Enriching the Knowledge Sources Used in a Maximum Entropy Part-of-Speech Tagger. In Proceedings of the Joint SIGDAT Conference on Empirical Methods in Natural Language Processing and Very Large Corpora (EMNLP/VLC-2000), pp. 63-70.</a:t>
            </a:r>
            <a:endParaRPr lang="es-ES" sz="1800" dirty="0" smtClean="0"/>
          </a:p>
          <a:p>
            <a:r>
              <a:rPr lang="en-US" sz="1800" dirty="0" smtClean="0"/>
              <a:t>Cotton S, Edmonds P, </a:t>
            </a:r>
            <a:r>
              <a:rPr lang="en-US" sz="1800" dirty="0" err="1" smtClean="0"/>
              <a:t>Kilgarriff</a:t>
            </a:r>
            <a:r>
              <a:rPr lang="en-US" sz="1800" dirty="0" smtClean="0"/>
              <a:t> A, Palmer M (2001) “SENSEVAL-2.” Second International Workshop on Evaluating Word Sense Disambiguation Systems. SIGLEX Workshop, ACL03. Toulouse, France.</a:t>
            </a:r>
            <a:endParaRPr lang="es-ES" sz="1800" dirty="0" smtClean="0"/>
          </a:p>
          <a:p>
            <a:r>
              <a:rPr lang="en-US" sz="1800" dirty="0" err="1" smtClean="0"/>
              <a:t>Mihalcea</a:t>
            </a:r>
            <a:r>
              <a:rPr lang="en-US" sz="1800" dirty="0" smtClean="0"/>
              <a:t> R, </a:t>
            </a:r>
            <a:r>
              <a:rPr lang="en-US" sz="1800" dirty="0" err="1" smtClean="0"/>
              <a:t>Edmons</a:t>
            </a:r>
            <a:r>
              <a:rPr lang="en-US" sz="1800" dirty="0" smtClean="0"/>
              <a:t> P (2004) Senseval-3 Third International Workshop on Evaluating of Systems for the Semantic Analysis of Text. Association for Computational Linguistics. ACL 04. Barcelona, Spain.</a:t>
            </a:r>
            <a:endParaRPr lang="es-E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(2)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 smtClean="0"/>
              <a:t>Vasilescu</a:t>
            </a:r>
            <a:r>
              <a:rPr lang="en-US" sz="1800" dirty="0" smtClean="0"/>
              <a:t> F, </a:t>
            </a:r>
            <a:r>
              <a:rPr lang="en-US" sz="1800" dirty="0" err="1" smtClean="0"/>
              <a:t>Langlais</a:t>
            </a:r>
            <a:r>
              <a:rPr lang="en-US" sz="1800" dirty="0" smtClean="0"/>
              <a:t> P, Lapalme G (2004) Evaluating Variants of the Lesk Approach for Disambiguating Words. LREC, Portugal.</a:t>
            </a:r>
            <a:endParaRPr lang="es-ES" sz="1800" dirty="0" smtClean="0"/>
          </a:p>
          <a:p>
            <a:r>
              <a:rPr lang="en-US" sz="1800" dirty="0" err="1" smtClean="0"/>
              <a:t>Mihalcea</a:t>
            </a:r>
            <a:r>
              <a:rPr lang="en-US" sz="1800" dirty="0" smtClean="0"/>
              <a:t> R (2006) Knowledge Based Methods for Word Sense Disambiguation, book chapter in Word Sense Disambiguation: Algorithms, Applications, and Trends, Editors Phil Edmonds and </a:t>
            </a:r>
            <a:r>
              <a:rPr lang="en-US" sz="1800" dirty="0" err="1" smtClean="0"/>
              <a:t>Eneko</a:t>
            </a:r>
            <a:r>
              <a:rPr lang="en-US" sz="1800" dirty="0" smtClean="0"/>
              <a:t> </a:t>
            </a:r>
            <a:r>
              <a:rPr lang="en-US" sz="1800" dirty="0" err="1" smtClean="0"/>
              <a:t>Agirre</a:t>
            </a:r>
            <a:r>
              <a:rPr lang="en-US" sz="1800" dirty="0" smtClean="0"/>
              <a:t>, </a:t>
            </a:r>
            <a:r>
              <a:rPr lang="en-US" sz="1800" dirty="0" err="1" smtClean="0"/>
              <a:t>Kluwer</a:t>
            </a:r>
            <a:r>
              <a:rPr lang="en-US" sz="1800" dirty="0" smtClean="0"/>
              <a:t>.</a:t>
            </a:r>
            <a:endParaRPr lang="es-ES" sz="1800" dirty="0" smtClean="0"/>
          </a:p>
          <a:p>
            <a:r>
              <a:rPr lang="en-US" sz="1800" dirty="0" err="1" smtClean="0"/>
              <a:t>Navigli</a:t>
            </a:r>
            <a:r>
              <a:rPr lang="en-US" sz="1800" dirty="0" smtClean="0"/>
              <a:t> R, </a:t>
            </a:r>
            <a:r>
              <a:rPr lang="en-US" sz="1800" dirty="0" err="1" smtClean="0"/>
              <a:t>Litkowski</a:t>
            </a:r>
            <a:r>
              <a:rPr lang="en-US" sz="1800" dirty="0" smtClean="0"/>
              <a:t> K, </a:t>
            </a:r>
            <a:r>
              <a:rPr lang="en-US" sz="1800" dirty="0" err="1" smtClean="0"/>
              <a:t>Hargraves</a:t>
            </a:r>
            <a:r>
              <a:rPr lang="en-US" sz="1800" dirty="0" smtClean="0"/>
              <a:t> O (2007) SemEval-2007 Task 07: Coarse-Grained English All-Words Task. Proc. of Semeval-2007 Workshop (</a:t>
            </a:r>
            <a:r>
              <a:rPr lang="en-US" sz="1800" dirty="0" err="1" smtClean="0"/>
              <a:t>SemEval</a:t>
            </a:r>
            <a:r>
              <a:rPr lang="en-US" sz="1800" dirty="0" smtClean="0"/>
              <a:t>), in the 45th Annual Meeting of the Association for Computational Linguistics (ACL 2007), Prague, Czech Republic.</a:t>
            </a:r>
            <a:endParaRPr lang="es-ES" sz="1800" dirty="0" smtClean="0"/>
          </a:p>
          <a:p>
            <a:r>
              <a:rPr lang="en-US" sz="1800" dirty="0" err="1" smtClean="0"/>
              <a:t>Sinha</a:t>
            </a:r>
            <a:r>
              <a:rPr lang="en-US" sz="1800" dirty="0" smtClean="0"/>
              <a:t> R, </a:t>
            </a:r>
            <a:r>
              <a:rPr lang="en-US" sz="1800" dirty="0" err="1" smtClean="0"/>
              <a:t>Mihalcea</a:t>
            </a:r>
            <a:r>
              <a:rPr lang="en-US" sz="1800" dirty="0" smtClean="0"/>
              <a:t> R (2007) Unsupervised Graph-based Word Sense Disambiguation Using Measures of Word Semantic Similarity, in Proceedings of the IEEE International Conference on Semantic Computing (ICSC 2007), Irvine, CA.</a:t>
            </a:r>
            <a:endParaRPr lang="es-ES" sz="1800" dirty="0" smtClean="0"/>
          </a:p>
          <a:p>
            <a:r>
              <a:rPr lang="en-US" sz="1800" dirty="0" err="1" smtClean="0"/>
              <a:t>Navigli</a:t>
            </a:r>
            <a:r>
              <a:rPr lang="en-US" sz="1800" dirty="0" smtClean="0"/>
              <a:t> R (2009) Word Sense Disambiguation: a Survey. ACM Computing Surveys, 41(2), ACM Press,  pp. 1-69.</a:t>
            </a:r>
            <a:endParaRPr lang="es-E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(3)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CICWSD?</a:t>
            </a:r>
          </a:p>
          <a:p>
            <a:r>
              <a:rPr lang="en-US" dirty="0" smtClean="0"/>
              <a:t>Quick Start</a:t>
            </a:r>
          </a:p>
          <a:p>
            <a:r>
              <a:rPr lang="en-US" dirty="0" smtClean="0"/>
              <a:t>Excel file</a:t>
            </a:r>
          </a:p>
          <a:p>
            <a:pPr lvl="1"/>
            <a:r>
              <a:rPr lang="en-US" dirty="0" smtClean="0"/>
              <a:t>Experimental setup sheet</a:t>
            </a:r>
          </a:p>
          <a:p>
            <a:pPr lvl="1"/>
            <a:r>
              <a:rPr lang="en-US" dirty="0" smtClean="0"/>
              <a:t>Performance sheet</a:t>
            </a:r>
          </a:p>
          <a:p>
            <a:pPr lvl="1"/>
            <a:r>
              <a:rPr lang="en-US" dirty="0" smtClean="0"/>
              <a:t>Decisions summary sheet</a:t>
            </a:r>
          </a:p>
          <a:p>
            <a:pPr lvl="1"/>
            <a:r>
              <a:rPr lang="en-US" dirty="0" smtClean="0"/>
              <a:t>Problem summary sheet</a:t>
            </a:r>
          </a:p>
          <a:p>
            <a:pPr lvl="1"/>
            <a:r>
              <a:rPr lang="en-US" dirty="0" smtClean="0"/>
              <a:t>Miscellaneous sheet</a:t>
            </a:r>
          </a:p>
          <a:p>
            <a:pPr lvl="1"/>
            <a:r>
              <a:rPr lang="en-US" dirty="0" smtClean="0"/>
              <a:t>Detail sheet</a:t>
            </a:r>
          </a:p>
          <a:p>
            <a:r>
              <a:rPr lang="en-US" dirty="0" smtClean="0"/>
              <a:t>Contact information and citation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19050">
              <a:buNone/>
            </a:pPr>
            <a:r>
              <a:rPr lang="en-US" sz="1600" dirty="0" smtClean="0"/>
              <a:t>CICWSD is a Java API and command for word sense disambiguation. Its main features are:</a:t>
            </a:r>
          </a:p>
          <a:p>
            <a:r>
              <a:rPr lang="en-US" sz="1600" dirty="0" smtClean="0"/>
              <a:t>It has included some state-of-the-art WSD dictionary-based algorithms for you to use.</a:t>
            </a:r>
          </a:p>
          <a:p>
            <a:r>
              <a:rPr lang="en-US" sz="1600" dirty="0" smtClean="0"/>
              <a:t>Easy configuration of many parameters such as window size, number of senses retrieved from the dictionary, back-off method, tie solving method and conditions for retrieving window words.</a:t>
            </a:r>
          </a:p>
          <a:p>
            <a:r>
              <a:rPr lang="en-US" sz="1600" dirty="0" smtClean="0"/>
              <a:t>Easy configuration on a single XML file.</a:t>
            </a:r>
          </a:p>
          <a:p>
            <a:r>
              <a:rPr lang="en-US" sz="1600" dirty="0" smtClean="0"/>
              <a:t>Output is generated in a simple XLS file by using </a:t>
            </a:r>
            <a:r>
              <a:rPr lang="en-US" sz="1600" dirty="0" err="1" smtClean="0">
                <a:hlinkClick r:id="rId2"/>
              </a:rPr>
              <a:t>JExcelApi</a:t>
            </a:r>
            <a:r>
              <a:rPr lang="en-US" sz="1600" dirty="0" smtClean="0"/>
              <a:t>.</a:t>
            </a:r>
          </a:p>
          <a:p>
            <a:pPr marL="90488" indent="19050">
              <a:buNone/>
            </a:pPr>
            <a:r>
              <a:rPr lang="en-US" sz="1600" dirty="0" smtClean="0"/>
              <a:t>The API is </a:t>
            </a:r>
            <a:r>
              <a:rPr lang="en-US" sz="1600" b="1" dirty="0" smtClean="0"/>
              <a:t>licensed under the </a:t>
            </a:r>
            <a:r>
              <a:rPr lang="en-US" sz="1600" b="1" dirty="0" smtClean="0">
                <a:hlinkClick r:id="rId3"/>
              </a:rPr>
              <a:t>GNU General Public License</a:t>
            </a:r>
            <a:r>
              <a:rPr lang="en-US" sz="1600" dirty="0" smtClean="0"/>
              <a:t> (v2 or later). Source is included. </a:t>
            </a:r>
            <a:r>
              <a:rPr lang="en-US" sz="1600" dirty="0" err="1" smtClean="0"/>
              <a:t>Senseval</a:t>
            </a:r>
            <a:r>
              <a:rPr lang="en-US" sz="1600" dirty="0" smtClean="0"/>
              <a:t> 2 and </a:t>
            </a:r>
            <a:r>
              <a:rPr lang="en-US" sz="1600" dirty="0" err="1" smtClean="0"/>
              <a:t>Senseval</a:t>
            </a:r>
            <a:r>
              <a:rPr lang="en-US" sz="1600" dirty="0" smtClean="0"/>
              <a:t> 3 English-All-Words task are bundled together within CICWSD.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CICWSD?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Download CICWSD from </a:t>
            </a:r>
            <a:r>
              <a:rPr lang="en-US" sz="1600" dirty="0" smtClean="0">
                <a:hlinkClick r:id="rId2"/>
              </a:rPr>
              <a:t>http://fviveros.gelbukh.com/downloads/CICWSD-1.0.zip</a:t>
            </a:r>
            <a:endParaRPr lang="en-US" sz="16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Unzip files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Open a command line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Change the current directory to the CICWSD directory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Edit the current configuration file: config.xml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1600" dirty="0" smtClean="0"/>
              <a:t>Execute java –jar cicwsd.jar. You should see something like this: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Start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6588" t="13671" r="46742" b="47266"/>
          <a:stretch>
            <a:fillRect/>
          </a:stretch>
        </p:blipFill>
        <p:spPr bwMode="auto">
          <a:xfrm>
            <a:off x="1785918" y="3500438"/>
            <a:ext cx="607223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The excel files contain all the results generated by the experimentation. These results are presented in the following sheets:</a:t>
            </a:r>
          </a:p>
          <a:p>
            <a:pPr lvl="1"/>
            <a:r>
              <a:rPr lang="en-US" sz="1800" b="1" dirty="0" smtClean="0"/>
              <a:t>Experimental setup sheet:</a:t>
            </a:r>
            <a:r>
              <a:rPr lang="en-US" sz="1800" dirty="0" smtClean="0"/>
              <a:t> Contains the description of each tested algorithm and its configuration.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Performance sheet: </a:t>
            </a:r>
            <a:r>
              <a:rPr lang="en-US" sz="1800" dirty="0" smtClean="0"/>
              <a:t>Contains the performance measures of each algorithm per document on the test set. 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Decisions summary sheet</a:t>
            </a:r>
            <a:r>
              <a:rPr lang="en-US" sz="1800" dirty="0" smtClean="0"/>
              <a:t>: Contains the detailed performance for each tested algorithm.</a:t>
            </a:r>
          </a:p>
          <a:p>
            <a:pPr lvl="1"/>
            <a:r>
              <a:rPr lang="en-US" sz="1800" b="1" dirty="0" smtClean="0"/>
              <a:t>Problem summary sheet: </a:t>
            </a:r>
            <a:r>
              <a:rPr lang="en-US" sz="1800" dirty="0" smtClean="0"/>
              <a:t>Contains the frequency and IDF of the words inside the target documents.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Miscellaneous sheet: </a:t>
            </a:r>
            <a:r>
              <a:rPr lang="en-US" sz="1800" dirty="0" smtClean="0"/>
              <a:t>Contains some interesting disambiguation facts.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Detail sheet:</a:t>
            </a:r>
            <a:r>
              <a:rPr lang="en-US" sz="1800" dirty="0" smtClean="0"/>
              <a:t> Explains how each algorithm’s decision was made.</a:t>
            </a:r>
          </a:p>
          <a:p>
            <a:pPr marL="0" indent="0" algn="just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file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57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This sheet contains the description of each tested algorithm and its configuration. The data depicted in the sheet is the following:</a:t>
            </a:r>
            <a:endParaRPr lang="en-US" sz="1800" b="1" dirty="0" smtClean="0"/>
          </a:p>
          <a:p>
            <a:pPr lvl="1" algn="just"/>
            <a:r>
              <a:rPr lang="en-US" sz="1800" b="1" dirty="0" smtClean="0"/>
              <a:t>Knowledge source: </a:t>
            </a:r>
            <a:r>
              <a:rPr lang="en-US" sz="1800" dirty="0" smtClean="0"/>
              <a:t>Is the information source of the bag of words of the senses. Also, it is explained how many senses were retrieved. I.E.</a:t>
            </a:r>
          </a:p>
          <a:p>
            <a:pPr lvl="2" algn="just"/>
            <a:r>
              <a:rPr lang="en-US" sz="1600" i="1" dirty="0" err="1" smtClean="0"/>
              <a:t>WNGlosses;WNSamples</a:t>
            </a:r>
            <a:r>
              <a:rPr lang="es-ES" sz="1600" i="1" dirty="0" smtClean="0"/>
              <a:t>. * </a:t>
            </a:r>
            <a:r>
              <a:rPr lang="es-ES" sz="1600" i="1" dirty="0" err="1" smtClean="0"/>
              <a:t>Retrieved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Senses</a:t>
            </a:r>
            <a:r>
              <a:rPr lang="es-ES" sz="1600" dirty="0" smtClean="0"/>
              <a:t>: </a:t>
            </a:r>
            <a:r>
              <a:rPr lang="es-ES" sz="1600" i="1" dirty="0" err="1" smtClean="0"/>
              <a:t>All</a:t>
            </a:r>
            <a:r>
              <a:rPr lang="es-ES" sz="1600" dirty="0" smtClean="0"/>
              <a:t>. </a:t>
            </a:r>
            <a:r>
              <a:rPr lang="en-US" sz="1600" dirty="0" smtClean="0"/>
              <a:t>Tell us that the bag of words were extracted from WordNet definitions and samples for all senses of the word.</a:t>
            </a:r>
            <a:endParaRPr lang="en-US" sz="1800" dirty="0" smtClean="0"/>
          </a:p>
          <a:p>
            <a:pPr lvl="1" algn="just"/>
            <a:r>
              <a:rPr lang="en-US" sz="1800" b="1" dirty="0" smtClean="0"/>
              <a:t>Tests:</a:t>
            </a:r>
            <a:r>
              <a:rPr lang="en-US" sz="1800" dirty="0" smtClean="0"/>
              <a:t> The tested algorithms are described in the following form:</a:t>
            </a:r>
          </a:p>
          <a:p>
            <a:pPr lvl="2" algn="just"/>
            <a:r>
              <a:rPr lang="en-US" sz="1600" b="1" dirty="0" smtClean="0"/>
              <a:t>Test N: </a:t>
            </a:r>
            <a:r>
              <a:rPr lang="en-US" sz="1600" dirty="0" smtClean="0"/>
              <a:t>Is the name for resuming  an algorithm and its configuration.</a:t>
            </a:r>
          </a:p>
          <a:p>
            <a:pPr lvl="2" algn="just"/>
            <a:r>
              <a:rPr lang="en-US" sz="1600" b="1" dirty="0" smtClean="0"/>
              <a:t>WSD method: </a:t>
            </a:r>
            <a:r>
              <a:rPr lang="en-US" sz="1600" dirty="0" smtClean="0"/>
              <a:t>The selected WSD algorithm.</a:t>
            </a:r>
          </a:p>
          <a:p>
            <a:pPr lvl="2" algn="just"/>
            <a:r>
              <a:rPr lang="en-US" sz="1600" b="1" dirty="0" smtClean="0"/>
              <a:t>Back-off method:  </a:t>
            </a:r>
            <a:r>
              <a:rPr lang="en-US" sz="1600" dirty="0" smtClean="0"/>
              <a:t>The selected back-off strategy.</a:t>
            </a:r>
          </a:p>
          <a:p>
            <a:pPr lvl="2" algn="just"/>
            <a:r>
              <a:rPr lang="en-US" sz="1600" b="1" dirty="0" smtClean="0"/>
              <a:t>Tie solving method: </a:t>
            </a:r>
            <a:r>
              <a:rPr lang="en-US" sz="1600" dirty="0" smtClean="0"/>
              <a:t>The selected tie solving WSD algorithm.</a:t>
            </a:r>
          </a:p>
          <a:p>
            <a:pPr lvl="2" algn="just"/>
            <a:r>
              <a:rPr lang="en-US" sz="1600" b="1" dirty="0" smtClean="0"/>
              <a:t>Window size: </a:t>
            </a:r>
            <a:r>
              <a:rPr lang="en-US" sz="1600" dirty="0" smtClean="0"/>
              <a:t>The number of context words used as the information window.</a:t>
            </a:r>
          </a:p>
          <a:p>
            <a:pPr lvl="2" algn="just"/>
            <a:r>
              <a:rPr lang="en-US" sz="1600" b="1" dirty="0" smtClean="0"/>
              <a:t>Windowing conditions:  </a:t>
            </a:r>
            <a:r>
              <a:rPr lang="en-US" sz="1600" dirty="0" smtClean="0"/>
              <a:t>A list containing the conditions for filtering the context words.</a:t>
            </a:r>
            <a:endParaRPr lang="en-US" sz="1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dirty="0" smtClean="0"/>
              <a:t>Experimental setup sheet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57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This sheet contains the performance measures of each algorithm per document on the test set. The performance measure are the following:</a:t>
            </a:r>
          </a:p>
          <a:p>
            <a:pPr marL="0" indent="0" algn="just">
              <a:buNone/>
            </a:pPr>
            <a:endParaRPr lang="en-US" sz="1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dirty="0" smtClean="0"/>
              <a:t>Performance sheet (1)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14" y="2000240"/>
          <a:ext cx="4478338" cy="1014413"/>
        </p:xfrm>
        <a:graphic>
          <a:graphicData uri="http://schemas.openxmlformats.org/presentationml/2006/ole">
            <p:oleObj spid="_x0000_s1026" name="Equation" r:id="rId4" imgW="173988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85852" y="3214686"/>
          <a:ext cx="4464050" cy="1082675"/>
        </p:xfrm>
        <a:graphic>
          <a:graphicData uri="http://schemas.openxmlformats.org/presentationml/2006/ole">
            <p:oleObj spid="_x0000_s1027" name="Equation" r:id="rId5" imgW="17269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85852" y="4429132"/>
          <a:ext cx="1938337" cy="1054100"/>
        </p:xfrm>
        <a:graphic>
          <a:graphicData uri="http://schemas.openxmlformats.org/presentationml/2006/ole">
            <p:oleObj spid="_x0000_s1028" name="Equation" r:id="rId6" imgW="7236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57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Performance data is presented individually for each tested algorithm. The format of the result tables is the following:</a:t>
            </a:r>
          </a:p>
          <a:p>
            <a:pPr marL="0" indent="0" algn="just"/>
            <a:r>
              <a:rPr lang="en-US" sz="1600" b="1" dirty="0" smtClean="0"/>
              <a:t>Rows: </a:t>
            </a:r>
            <a:r>
              <a:rPr lang="en-US" sz="1600" dirty="0" smtClean="0"/>
              <a:t>Each row shows the measures registered in each test set document. The final row contains the obtained overall results.</a:t>
            </a:r>
          </a:p>
          <a:p>
            <a:pPr marL="0" indent="0" algn="just"/>
            <a:r>
              <a:rPr lang="en-US" sz="1600" b="1" dirty="0" smtClean="0"/>
              <a:t>Columns: </a:t>
            </a:r>
            <a:r>
              <a:rPr lang="en-US" sz="1600" dirty="0" smtClean="0"/>
              <a:t>Columns contains the three performance measures for each word class (noun, verb, adjectives, adverbs). The final three columns correspond to the global results.</a:t>
            </a:r>
          </a:p>
          <a:p>
            <a:pPr marL="0" indent="0" algn="just">
              <a:buNone/>
            </a:pPr>
            <a:r>
              <a:rPr lang="en-US" sz="1600" dirty="0" smtClean="0"/>
              <a:t>A no attempt is depicted when cells have no data or error data. No attempt means that the algorithm did not try any word of  an specific word class.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dirty="0" smtClean="0"/>
              <a:t>Performance sheet (2)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57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This sheet contains the detailed performance of each WSD algorithm. The data is presented for each tested algorithm as following:</a:t>
            </a:r>
          </a:p>
          <a:p>
            <a:pPr marL="0" indent="0" algn="just"/>
            <a:r>
              <a:rPr lang="en-US" sz="1800" b="1" dirty="0" smtClean="0"/>
              <a:t>Rows:</a:t>
            </a:r>
            <a:r>
              <a:rPr lang="en-US" sz="1800" dirty="0" smtClean="0"/>
              <a:t> The rows contain the results obtained for each attempted lemma.</a:t>
            </a:r>
          </a:p>
          <a:p>
            <a:pPr marL="0" indent="0" algn="just"/>
            <a:r>
              <a:rPr lang="en-US" sz="1800" b="1" dirty="0" smtClean="0"/>
              <a:t>First N Columns:  </a:t>
            </a:r>
            <a:r>
              <a:rPr lang="en-US" sz="1800" dirty="0" smtClean="0"/>
              <a:t>The first N columns show the number of attempts made in each target document. N is the number of target documents.</a:t>
            </a:r>
          </a:p>
          <a:p>
            <a:pPr marL="0" indent="0" algn="just"/>
            <a:r>
              <a:rPr lang="en-US" sz="1800" b="1" dirty="0" smtClean="0"/>
              <a:t>Overall attempts: </a:t>
            </a:r>
            <a:r>
              <a:rPr lang="en-US" sz="1800" dirty="0" smtClean="0"/>
              <a:t>Is the number of disambiguation attempts made by the algorithm for an specific lemma in all the target documents.</a:t>
            </a:r>
          </a:p>
          <a:p>
            <a:pPr marL="0" indent="0" algn="just"/>
            <a:r>
              <a:rPr lang="en-US" sz="1800" b="1" dirty="0" smtClean="0"/>
              <a:t>Overall correct answers: </a:t>
            </a:r>
            <a:r>
              <a:rPr lang="en-US" sz="1800" dirty="0" smtClean="0"/>
              <a:t>Is the number of times that the algorithm correctly disambiguated an specific word.</a:t>
            </a:r>
          </a:p>
          <a:p>
            <a:pPr marL="0" indent="0" algn="just"/>
            <a:r>
              <a:rPr lang="en-US" sz="1800" b="1" dirty="0" smtClean="0"/>
              <a:t>IDF: </a:t>
            </a:r>
            <a:r>
              <a:rPr lang="en-US" sz="1800" dirty="0" smtClean="0"/>
              <a:t>Is the calculated IDF of the target word. IDF is calculated from the loaded samples and/or definitions.</a:t>
            </a:r>
            <a:endParaRPr lang="en-US" sz="1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dirty="0" smtClean="0"/>
              <a:t>Decisions summary sheet</a:t>
            </a:r>
            <a:endParaRPr lang="en-US" dirty="0"/>
          </a:p>
        </p:txBody>
      </p:sp>
      <p:pic>
        <p:nvPicPr>
          <p:cNvPr id="5" name="Picture 4" descr="Logo_cic_i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6215082"/>
            <a:ext cx="819121" cy="57148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541</TotalTime>
  <Words>1614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Concourse</vt:lpstr>
      <vt:lpstr>Equation</vt:lpstr>
      <vt:lpstr>CICWSD: results interpretation guide</vt:lpstr>
      <vt:lpstr>Contents</vt:lpstr>
      <vt:lpstr>What is CICWSD?</vt:lpstr>
      <vt:lpstr>Quick Start</vt:lpstr>
      <vt:lpstr>Excel file</vt:lpstr>
      <vt:lpstr>Experimental setup sheet</vt:lpstr>
      <vt:lpstr>Performance sheet (1)</vt:lpstr>
      <vt:lpstr>Performance sheet (2)</vt:lpstr>
      <vt:lpstr>Decisions summary sheet</vt:lpstr>
      <vt:lpstr>Problem summary sheet</vt:lpstr>
      <vt:lpstr>Miscellaneous sheet</vt:lpstr>
      <vt:lpstr>Detail sheet</vt:lpstr>
      <vt:lpstr>Contact information</vt:lpstr>
      <vt:lpstr>References (1)</vt:lpstr>
      <vt:lpstr>References (2)</vt:lpstr>
      <vt:lpstr>References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CICWSD: A simple Java WSD API</dc:title>
  <dc:creator>gupy</dc:creator>
  <cp:lastModifiedBy>gupy</cp:lastModifiedBy>
  <cp:revision>91</cp:revision>
  <dcterms:created xsi:type="dcterms:W3CDTF">2012-10-08T17:14:28Z</dcterms:created>
  <dcterms:modified xsi:type="dcterms:W3CDTF">2012-10-22T16:42:57Z</dcterms:modified>
</cp:coreProperties>
</file>